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40"/>
  </p:normalViewPr>
  <p:slideViewPr>
    <p:cSldViewPr snapToGrid="0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jkhyjkhy@hs.ac.k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D7A0B-E7B3-AEA7-68F0-12D5E6FB5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1560536"/>
          </a:xfrm>
        </p:spPr>
        <p:txBody>
          <a:bodyPr/>
          <a:lstStyle/>
          <a:p>
            <a:r>
              <a:rPr kumimoji="1" lang="en-GB" altLang="ko-Kore-KR" sz="5000" dirty="0" err="1"/>
              <a:t>Iot</a:t>
            </a:r>
            <a:r>
              <a:rPr kumimoji="1" lang="en-GB" altLang="ko-Kore-KR" sz="5000" dirty="0"/>
              <a:t> </a:t>
            </a:r>
            <a:r>
              <a:rPr kumimoji="1" lang="ko-KR" altLang="en-US" sz="5000" dirty="0"/>
              <a:t>네트워크 프로그래밍 개발 결과 보고서</a:t>
            </a:r>
            <a:endParaRPr kumimoji="1" lang="ko-Kore-KR" altLang="en-US" sz="5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0A0B80-491A-4A19-ADFB-146D0F933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한신대학교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컴퓨터공학부</a:t>
            </a:r>
            <a:endParaRPr kumimoji="1" lang="en-US" altLang="ko-Kore-KR" dirty="0"/>
          </a:p>
          <a:p>
            <a:pPr algn="r"/>
            <a:r>
              <a:rPr kumimoji="1" lang="en-US" altLang="ko-Kore-KR" sz="1500" dirty="0"/>
              <a:t>201958030</a:t>
            </a:r>
            <a:r>
              <a:rPr kumimoji="1" lang="ko-Kore-KR" altLang="en-US" sz="1500" dirty="0"/>
              <a:t> 정영희</a:t>
            </a:r>
            <a:endParaRPr kumimoji="1" lang="en-US" altLang="ko-Kore-KR" sz="1500" dirty="0"/>
          </a:p>
          <a:p>
            <a:pPr algn="r"/>
            <a:r>
              <a:rPr kumimoji="1" lang="en-US" altLang="ko-Kore-KR" sz="1500" dirty="0"/>
              <a:t>2</a:t>
            </a:r>
            <a:r>
              <a:rPr kumimoji="1" lang="en-US" altLang="ko-KR" sz="1500" dirty="0"/>
              <a:t>01958036</a:t>
            </a:r>
            <a:r>
              <a:rPr kumimoji="1" lang="ko-KR" altLang="en-US" sz="1500" dirty="0"/>
              <a:t> 조원석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707322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BFC25-F106-FA8B-01EA-14E1670E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7230"/>
          </a:xfrm>
        </p:spPr>
        <p:txBody>
          <a:bodyPr/>
          <a:lstStyle/>
          <a:p>
            <a:pPr algn="ctr"/>
            <a:r>
              <a:rPr kumimoji="1" lang="ko-Kore-KR" altLang="en-US" dirty="0"/>
              <a:t>가스대책기능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87A485-156C-4A55-149D-3948C5FBB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83030"/>
            <a:ext cx="9601200" cy="4484370"/>
          </a:xfrm>
        </p:spPr>
        <p:txBody>
          <a:bodyPr/>
          <a:lstStyle/>
          <a:p>
            <a:r>
              <a:rPr kumimoji="1" lang="ko-Kore-KR" altLang="en-US" dirty="0"/>
              <a:t>사용</a:t>
            </a:r>
            <a:r>
              <a:rPr kumimoji="1" lang="ko-KR" altLang="en-US" dirty="0"/>
              <a:t> 센서 및 </a:t>
            </a:r>
            <a:r>
              <a:rPr kumimoji="1" lang="ko-KR" altLang="en-US" dirty="0" err="1"/>
              <a:t>액츄에이터</a:t>
            </a:r>
            <a:endParaRPr kumimoji="1" lang="en-US" altLang="ko-KR" dirty="0"/>
          </a:p>
          <a:p>
            <a:pPr lvl="1"/>
            <a:r>
              <a:rPr kumimoji="1" lang="ko-KR" altLang="en-US" i="0" dirty="0"/>
              <a:t>가스감지 센서</a:t>
            </a:r>
            <a:endParaRPr kumimoji="1" lang="en-US" altLang="ko-KR" i="0" dirty="0"/>
          </a:p>
          <a:p>
            <a:pPr lvl="1"/>
            <a:r>
              <a:rPr kumimoji="1" lang="ko-KR" altLang="en-US" i="0" dirty="0"/>
              <a:t>가변저항 스위치</a:t>
            </a:r>
            <a:endParaRPr kumimoji="1" lang="en-US" altLang="ko-KR" i="0" dirty="0"/>
          </a:p>
          <a:p>
            <a:pPr lvl="1"/>
            <a:r>
              <a:rPr kumimoji="1" lang="ko-KR" altLang="en-US" i="0" dirty="0" err="1"/>
              <a:t>부저</a:t>
            </a:r>
            <a:endParaRPr kumimoji="1" lang="en-US" altLang="ko-KR" i="0" dirty="0"/>
          </a:p>
          <a:p>
            <a:r>
              <a:rPr kumimoji="1" lang="ko-KR" altLang="en-US" dirty="0"/>
              <a:t> 입력 및 출력</a:t>
            </a:r>
            <a:endParaRPr kumimoji="1" lang="en-GB" altLang="ko-KR" dirty="0"/>
          </a:p>
          <a:p>
            <a:pPr lvl="1"/>
            <a:r>
              <a:rPr kumimoji="1" lang="ko-KR" altLang="en-US" i="0" dirty="0"/>
              <a:t>가스 센서가 감지한 가스 값</a:t>
            </a:r>
            <a:endParaRPr kumimoji="1" lang="en-US" altLang="ko-KR" i="0" dirty="0"/>
          </a:p>
          <a:p>
            <a:pPr lvl="1"/>
            <a:r>
              <a:rPr kumimoji="1" lang="ko-KR" altLang="en-US" i="0" dirty="0"/>
              <a:t>클라우드 서버로 전달 된 가스 수치</a:t>
            </a:r>
            <a:endParaRPr kumimoji="1" lang="en-US" altLang="ko-KR" i="0" dirty="0"/>
          </a:p>
          <a:p>
            <a:pPr lvl="1"/>
            <a:r>
              <a:rPr kumimoji="1" lang="ko-KR" altLang="en-US" i="0" dirty="0"/>
              <a:t>클라우드 서버로 전달 된 현재 가변저항 값</a:t>
            </a:r>
            <a:endParaRPr kumimoji="1" lang="en-US" altLang="ko-KR" i="0" dirty="0"/>
          </a:p>
          <a:p>
            <a:pPr lvl="1"/>
            <a:r>
              <a:rPr kumimoji="1" lang="ko-KR" altLang="en-US" i="0" dirty="0" err="1"/>
              <a:t>불리언</a:t>
            </a:r>
            <a:r>
              <a:rPr kumimoji="1" lang="ko-KR" altLang="en-US" i="0" dirty="0"/>
              <a:t> 값으로 전달되는 </a:t>
            </a:r>
            <a:r>
              <a:rPr kumimoji="1" lang="ko-KR" altLang="en-US" i="0" dirty="0" err="1"/>
              <a:t>부저</a:t>
            </a:r>
            <a:r>
              <a:rPr kumimoji="1" lang="ko-KR" altLang="en-US" i="0" dirty="0"/>
              <a:t> 값</a:t>
            </a:r>
            <a:endParaRPr kumimoji="1" lang="en-GB" altLang="ko-KR" i="0" dirty="0"/>
          </a:p>
          <a:p>
            <a:pPr lvl="1"/>
            <a:endParaRPr kumimoji="1" lang="en-US" altLang="ko-KR" i="0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69311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A1B25-9987-AFD5-3C7D-729ADFB04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40080"/>
            <a:ext cx="9601200" cy="742950"/>
          </a:xfrm>
        </p:spPr>
        <p:txBody>
          <a:bodyPr/>
          <a:lstStyle/>
          <a:p>
            <a:pPr algn="ctr"/>
            <a:r>
              <a:rPr kumimoji="1" lang="ko-Kore-KR" altLang="en-US" dirty="0"/>
              <a:t>가스대책기능</a:t>
            </a:r>
            <a:r>
              <a:rPr kumimoji="1" lang="en-US" altLang="ko-Kore-KR" dirty="0"/>
              <a:t>(</a:t>
            </a:r>
            <a:r>
              <a:rPr kumimoji="1" lang="ko-KR" altLang="en-US" dirty="0"/>
              <a:t>계속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E88AE0-A49F-3BF6-07FB-E6A4674A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83030"/>
            <a:ext cx="9601200" cy="4484370"/>
          </a:xfrm>
        </p:spPr>
        <p:txBody>
          <a:bodyPr/>
          <a:lstStyle/>
          <a:p>
            <a:r>
              <a:rPr kumimoji="1" lang="ko-KR" altLang="en-US" dirty="0"/>
              <a:t>동작 내용</a:t>
            </a:r>
            <a:endParaRPr kumimoji="1" lang="en-US" altLang="ko-KR" sz="1800" dirty="0"/>
          </a:p>
          <a:p>
            <a:pPr lvl="1"/>
            <a:r>
              <a:rPr kumimoji="1" lang="ko-KR" altLang="en-US" sz="1800" i="0" dirty="0"/>
              <a:t>집안 내에 가스가 감지되면 가스밸브가 </a:t>
            </a:r>
            <a:r>
              <a:rPr kumimoji="1" lang="ko-KR" altLang="en-US" sz="1800" i="0" dirty="0" err="1"/>
              <a:t>잠길때까지</a:t>
            </a:r>
            <a:r>
              <a:rPr kumimoji="1" lang="ko-KR" altLang="en-US" sz="1800" i="0" dirty="0"/>
              <a:t> </a:t>
            </a:r>
            <a:r>
              <a:rPr kumimoji="1" lang="ko-KR" altLang="en-US" sz="1800" i="0" dirty="0" err="1"/>
              <a:t>부저가</a:t>
            </a:r>
            <a:r>
              <a:rPr kumimoji="1" lang="ko-KR" altLang="en-US" sz="1800" i="0" dirty="0"/>
              <a:t> 멈추지 않고 울림</a:t>
            </a:r>
            <a:endParaRPr kumimoji="1" lang="en-US" altLang="ko-KR" sz="1800" i="0" dirty="0"/>
          </a:p>
          <a:p>
            <a:r>
              <a:rPr kumimoji="1" lang="ko-Kore-KR" altLang="en-US" dirty="0"/>
              <a:t>동작</a:t>
            </a:r>
            <a:r>
              <a:rPr kumimoji="1" lang="ko-KR" altLang="en-US" dirty="0"/>
              <a:t> 과정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lvl="1"/>
            <a:r>
              <a:rPr lang="ko-KR" altLang="ko-Kore-KR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가스가 감지되면</a:t>
            </a:r>
            <a:r>
              <a:rPr lang="en-US" altLang="ko-Kore-KR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(1500</a:t>
            </a:r>
            <a:r>
              <a:rPr lang="ko-KR" altLang="ko-Kore-KR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이상의 값</a:t>
            </a:r>
            <a:r>
              <a:rPr lang="en-US" altLang="ko-Kore-KR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) </a:t>
            </a:r>
            <a:r>
              <a:rPr lang="ko-KR" altLang="en-US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클라우드 상에서 명령을 보내 </a:t>
            </a:r>
            <a:r>
              <a:rPr lang="ko-KR" altLang="ko-Kore-KR" sz="1800" i="0" dirty="0" err="1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부저가</a:t>
            </a:r>
            <a:r>
              <a:rPr lang="ko-KR" altLang="ko-Kore-KR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울리고 </a:t>
            </a:r>
            <a:r>
              <a:rPr lang="ko-KR" altLang="en-US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클라우드 서버가 </a:t>
            </a:r>
            <a:r>
              <a:rPr lang="en-US" altLang="ko-KR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1</a:t>
            </a:r>
            <a:r>
              <a:rPr lang="ko-KR" altLang="en-US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초 단위로 </a:t>
            </a:r>
            <a:r>
              <a:rPr lang="ko-KR" altLang="ko-Kore-KR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사용자가</a:t>
            </a:r>
            <a:r>
              <a:rPr lang="ko-Kore-KR" altLang="en-US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가스밸브</a:t>
            </a:r>
            <a:r>
              <a:rPr lang="en-US" altLang="ko-Kore-KR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ore-KR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가변저항</a:t>
            </a:r>
            <a:r>
              <a:rPr lang="en-US" altLang="ko-Kore-KR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)</a:t>
            </a:r>
            <a:r>
              <a:rPr lang="ko-KR" altLang="en-US" sz="1800" i="0" dirty="0" err="1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800" i="0" dirty="0" err="1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잠구었는지</a:t>
            </a:r>
            <a:r>
              <a:rPr lang="ko-KR" altLang="en-US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확인한다</a:t>
            </a:r>
            <a:r>
              <a:rPr lang="en-US" altLang="ko-KR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.</a:t>
            </a:r>
            <a:r>
              <a:rPr lang="ko-KR" altLang="en-US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가변저항 값이 </a:t>
            </a:r>
            <a:r>
              <a:rPr lang="en-US" altLang="ko-KR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100</a:t>
            </a:r>
            <a:r>
              <a:rPr lang="ko-KR" altLang="en-US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이 넘지 않는다면 </a:t>
            </a:r>
            <a:r>
              <a:rPr lang="ko-KR" altLang="en-US" sz="1800" i="0" dirty="0" err="1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부저가</a:t>
            </a:r>
            <a:r>
              <a:rPr lang="ko-KR" altLang="en-US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꺼지지 않으며 </a:t>
            </a:r>
            <a:r>
              <a:rPr lang="en-US" altLang="ko-KR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100</a:t>
            </a:r>
            <a:r>
              <a:rPr lang="ko-KR" altLang="en-US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이 넘는다면 클라우드에서 </a:t>
            </a:r>
            <a:r>
              <a:rPr lang="ko-KR" altLang="en-US" sz="1800" i="0" dirty="0" err="1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부저를</a:t>
            </a:r>
            <a:r>
              <a:rPr lang="ko-KR" altLang="en-US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종료하는 명령을 전송한다</a:t>
            </a:r>
            <a:r>
              <a:rPr lang="en-US" altLang="ko-KR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.</a:t>
            </a:r>
            <a:r>
              <a:rPr lang="ko-KR" altLang="en-US" sz="1800" i="0" dirty="0">
                <a:effectLst/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endParaRPr lang="ko-Kore-KR" altLang="ko-Kore-KR" sz="1800" i="0" dirty="0">
              <a:effectLst/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r>
              <a:rPr kumimoji="1" lang="ko-KR" altLang="en-US" dirty="0"/>
              <a:t>평가기준 </a:t>
            </a:r>
            <a:endParaRPr kumimoji="1" lang="en-US" altLang="ko-KR" sz="1800" dirty="0"/>
          </a:p>
          <a:p>
            <a:pPr marL="1143000" lvl="2" indent="-228600">
              <a:buFont typeface="Wingdings" pitchFamily="2" charset="2"/>
              <a:buChar char=""/>
            </a:pPr>
            <a:r>
              <a:rPr lang="ko-KR" altLang="ko-Kore-KR" sz="18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가스가 감지된 이후 가변저항이 </a:t>
            </a:r>
            <a:r>
              <a:rPr lang="en-GB" altLang="ko-Kore-KR" sz="18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100 </a:t>
            </a:r>
            <a:r>
              <a:rPr lang="ko-KR" altLang="ko-Kore-KR" sz="18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이하일때 </a:t>
            </a:r>
            <a:r>
              <a:rPr lang="ko-KR" altLang="ko-Kore-KR" sz="1800" dirty="0" err="1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부저가</a:t>
            </a:r>
            <a:r>
              <a:rPr lang="ko-KR" altLang="ko-Kore-KR" sz="18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계속 울리는지</a:t>
            </a:r>
            <a:endParaRPr lang="ko-Kore-KR" altLang="ko-Kore-KR" sz="1800" dirty="0">
              <a:effectLst/>
              <a:latin typeface="Rockwell" panose="02060603020205020403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143000" lvl="2" indent="-228600">
              <a:buFont typeface="Wingdings" pitchFamily="2" charset="2"/>
              <a:buChar char=""/>
            </a:pPr>
            <a:r>
              <a:rPr lang="ko-KR" altLang="ko-Kore-KR" sz="18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가스가 감지된 이후 가변저항이 </a:t>
            </a:r>
            <a:r>
              <a:rPr lang="en-US" altLang="ko-Kore-KR" sz="18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100 </a:t>
            </a:r>
            <a:r>
              <a:rPr lang="ko-KR" altLang="ko-Kore-KR" sz="18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이상일때 </a:t>
            </a:r>
            <a:r>
              <a:rPr lang="ko-KR" altLang="ko-Kore-KR" sz="1800" dirty="0" err="1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부저가</a:t>
            </a:r>
            <a:r>
              <a:rPr lang="ko-KR" altLang="ko-Kore-KR" sz="18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종료되는지</a:t>
            </a:r>
            <a:endParaRPr lang="ko-Kore-KR" altLang="ko-Kore-KR" sz="1800" dirty="0">
              <a:effectLst/>
              <a:latin typeface="Rockwell" panose="02060603020205020403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9621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B97CFA-F7D9-320D-C731-C276DA287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50" y="4278245"/>
            <a:ext cx="4913384" cy="1762969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dirty="0"/>
              <a:t>가스대책기능</a:t>
            </a:r>
            <a:br>
              <a:rPr kumimoji="1" lang="en-US" altLang="ko-Kore-KR" dirty="0"/>
            </a:br>
            <a:r>
              <a:rPr kumimoji="1" lang="en-US" altLang="ko-Kore-KR" dirty="0"/>
              <a:t>(</a:t>
            </a:r>
            <a:r>
              <a:rPr kumimoji="1" lang="ko-KR" altLang="en-US" dirty="0"/>
              <a:t>사진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BAAE4040-C286-C406-E046-4ABDD3C4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677728"/>
            <a:ext cx="5291668" cy="28440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F2FA65-7FEB-F381-1552-CFE02AC6F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401" y="643467"/>
            <a:ext cx="5266594" cy="29125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3856976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7529DF9-F06F-4B3F-ACDE-CC01B25FA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810" y="4278246"/>
            <a:ext cx="4718989" cy="1841856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대시보드</a:t>
            </a:r>
            <a:r>
              <a:rPr lang="en-US" altLang="ko-KR" sz="1800" dirty="0"/>
              <a:t>(</a:t>
            </a:r>
            <a:r>
              <a:rPr lang="ko-KR" altLang="en-US" sz="1800" dirty="0"/>
              <a:t>좌</a:t>
            </a:r>
            <a:r>
              <a:rPr lang="en-US" altLang="ko-KR" sz="1800" dirty="0"/>
              <a:t>)</a:t>
            </a:r>
            <a:r>
              <a:rPr lang="ko-KR" altLang="en-US" sz="1800" dirty="0"/>
              <a:t>에서 </a:t>
            </a:r>
            <a:r>
              <a:rPr lang="en-GB" altLang="ko-KR" sz="1800" dirty="0"/>
              <a:t>gas</a:t>
            </a:r>
            <a:r>
              <a:rPr lang="ko-KR" altLang="en-US" sz="1800" dirty="0"/>
              <a:t>값이 </a:t>
            </a:r>
            <a:r>
              <a:rPr lang="en-US" altLang="ko-KR" sz="1800" dirty="0"/>
              <a:t>1500</a:t>
            </a:r>
            <a:r>
              <a:rPr lang="ko-KR" altLang="en-US" sz="1800" dirty="0"/>
              <a:t> 미만일때는 </a:t>
            </a:r>
            <a:r>
              <a:rPr lang="ko-KR" altLang="en-US" sz="1800" dirty="0" err="1"/>
              <a:t>부저가</a:t>
            </a:r>
            <a:r>
              <a:rPr lang="ko-KR" altLang="en-US" sz="1800" dirty="0"/>
              <a:t> 울리지 않는다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대시보드</a:t>
            </a:r>
            <a:r>
              <a:rPr lang="en-US" altLang="ko-KR" sz="1800" dirty="0"/>
              <a:t>(</a:t>
            </a:r>
            <a:r>
              <a:rPr lang="ko-KR" altLang="en-US" sz="1800" dirty="0"/>
              <a:t>우</a:t>
            </a:r>
            <a:r>
              <a:rPr lang="en-US" altLang="ko-KR" sz="1800" dirty="0"/>
              <a:t>)</a:t>
            </a:r>
            <a:r>
              <a:rPr lang="ko-KR" altLang="en-US" sz="1800" dirty="0"/>
              <a:t>에서는 </a:t>
            </a:r>
            <a:r>
              <a:rPr lang="en-GB" altLang="ko-KR" sz="1800" dirty="0"/>
              <a:t>gas</a:t>
            </a:r>
            <a:r>
              <a:rPr lang="ko-KR" altLang="en-US" sz="1800" dirty="0"/>
              <a:t>값이 </a:t>
            </a:r>
            <a:r>
              <a:rPr lang="en-US" altLang="ko-KR" sz="1800" dirty="0"/>
              <a:t>1500</a:t>
            </a:r>
            <a:r>
              <a:rPr lang="ko-KR" altLang="en-US" sz="1800" dirty="0"/>
              <a:t> 이상이므로 </a:t>
            </a:r>
            <a:r>
              <a:rPr lang="en-GB" altLang="ko-KR" sz="1800" dirty="0" err="1"/>
              <a:t>vr</a:t>
            </a:r>
            <a:r>
              <a:rPr lang="ko-KR" altLang="en-US" sz="1800" dirty="0"/>
              <a:t>값이 </a:t>
            </a:r>
            <a:r>
              <a:rPr lang="en-US" altLang="ko-KR" sz="1800" dirty="0"/>
              <a:t>100</a:t>
            </a:r>
            <a:r>
              <a:rPr lang="ko-KR" altLang="en-US" sz="1800" dirty="0"/>
              <a:t> 이상이 되지 않으면 멈추지 않는다</a:t>
            </a:r>
            <a:r>
              <a:rPr lang="en-US" altLang="ko-KR" sz="1800" dirty="0"/>
              <a:t>.</a:t>
            </a:r>
            <a:endParaRPr lang="en-US" sz="18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90769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7A158-E74D-BEB7-CAFA-9A0AB88D7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7240"/>
          </a:xfrm>
        </p:spPr>
        <p:txBody>
          <a:bodyPr/>
          <a:lstStyle/>
          <a:p>
            <a:pPr algn="ctr"/>
            <a:r>
              <a:rPr kumimoji="1" lang="ko-KR" altLang="en-US" dirty="0"/>
              <a:t>화재대책기능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52A2D-293E-D2C1-6E87-6A1902514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3040"/>
            <a:ext cx="9601200" cy="4404360"/>
          </a:xfrm>
        </p:spPr>
        <p:txBody>
          <a:bodyPr/>
          <a:lstStyle/>
          <a:p>
            <a:r>
              <a:rPr kumimoji="1" lang="ko-Kore-KR" altLang="en-US" dirty="0"/>
              <a:t>사용</a:t>
            </a:r>
            <a:r>
              <a:rPr kumimoji="1" lang="ko-KR" altLang="en-US" dirty="0"/>
              <a:t> 센서 및 </a:t>
            </a:r>
            <a:r>
              <a:rPr kumimoji="1" lang="ko-KR" altLang="en-US" dirty="0" err="1"/>
              <a:t>액츄에이터</a:t>
            </a:r>
            <a:endParaRPr kumimoji="1" lang="en-US" altLang="ko-KR" dirty="0"/>
          </a:p>
          <a:p>
            <a:pPr lvl="1"/>
            <a:r>
              <a:rPr kumimoji="1" lang="en-GB" altLang="ko-KR" i="0" dirty="0"/>
              <a:t>flame</a:t>
            </a:r>
            <a:r>
              <a:rPr kumimoji="1" lang="ko-KR" altLang="en-US" i="0" dirty="0"/>
              <a:t> 센서</a:t>
            </a:r>
            <a:endParaRPr kumimoji="1" lang="en-US" altLang="ko-KR" i="0" dirty="0"/>
          </a:p>
          <a:p>
            <a:pPr lvl="1"/>
            <a:r>
              <a:rPr kumimoji="1" lang="en-US" altLang="ko-KR" i="0" dirty="0"/>
              <a:t>Step</a:t>
            </a:r>
            <a:r>
              <a:rPr kumimoji="1" lang="ko-KR" altLang="en-US" i="0" dirty="0"/>
              <a:t> 모터</a:t>
            </a:r>
            <a:endParaRPr kumimoji="1" lang="en-US" altLang="ko-KR" i="0" dirty="0"/>
          </a:p>
          <a:p>
            <a:r>
              <a:rPr kumimoji="1" lang="ko-KR" altLang="en-US" dirty="0"/>
              <a:t> 입력 및 출력</a:t>
            </a:r>
            <a:endParaRPr kumimoji="1" lang="en-GB" altLang="ko-KR" dirty="0"/>
          </a:p>
          <a:p>
            <a:pPr lvl="1"/>
            <a:r>
              <a:rPr kumimoji="1" lang="en-US" altLang="ko-KR" i="0" dirty="0"/>
              <a:t>Flame</a:t>
            </a:r>
            <a:r>
              <a:rPr kumimoji="1" lang="ko-KR" altLang="en-US" i="0" dirty="0"/>
              <a:t> 센서가 감지한 </a:t>
            </a:r>
            <a:r>
              <a:rPr kumimoji="1" lang="ko-KR" altLang="en-US" i="0" dirty="0" err="1"/>
              <a:t>광전값</a:t>
            </a:r>
            <a:endParaRPr kumimoji="1" lang="en-US" altLang="ko-KR" i="0" dirty="0"/>
          </a:p>
          <a:p>
            <a:pPr lvl="1"/>
            <a:r>
              <a:rPr kumimoji="1" lang="ko-KR" altLang="en-US" i="0" dirty="0" err="1"/>
              <a:t>클라우드상에서</a:t>
            </a:r>
            <a:r>
              <a:rPr kumimoji="1" lang="ko-KR" altLang="en-US" i="0" dirty="0"/>
              <a:t> </a:t>
            </a:r>
            <a:r>
              <a:rPr kumimoji="1" lang="ko-KR" altLang="en-US" i="0" dirty="0" err="1"/>
              <a:t>대쉬보드에</a:t>
            </a:r>
            <a:r>
              <a:rPr kumimoji="1" lang="ko-KR" altLang="en-US" i="0" dirty="0"/>
              <a:t> 전달되는 </a:t>
            </a:r>
            <a:r>
              <a:rPr kumimoji="1" lang="ko-KR" altLang="en-US" i="0" dirty="0" err="1"/>
              <a:t>감지값</a:t>
            </a:r>
            <a:endParaRPr kumimoji="1" lang="en-US" altLang="ko-KR" i="0" dirty="0"/>
          </a:p>
          <a:p>
            <a:pPr lvl="1"/>
            <a:r>
              <a:rPr kumimoji="1" lang="ko-KR" altLang="en-US" i="0" dirty="0"/>
              <a:t>스텝모터의 시계방향 회전</a:t>
            </a:r>
            <a:endParaRPr kumimoji="1" lang="en-US" altLang="ko-KR" i="0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65724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4E994-85A9-6F54-C248-811AF99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0090"/>
          </a:xfrm>
        </p:spPr>
        <p:txBody>
          <a:bodyPr/>
          <a:lstStyle/>
          <a:p>
            <a:pPr algn="ctr"/>
            <a:r>
              <a:rPr kumimoji="1" lang="ko-Kore-KR" altLang="en-US" dirty="0"/>
              <a:t>화재대책기능</a:t>
            </a:r>
            <a:r>
              <a:rPr kumimoji="1" lang="en-US" altLang="ko-Kore-KR" dirty="0"/>
              <a:t>(</a:t>
            </a:r>
            <a:r>
              <a:rPr kumimoji="1" lang="ko-KR" altLang="en-US" dirty="0"/>
              <a:t>계속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B41679-B466-6480-559F-5535CF51C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05890"/>
            <a:ext cx="9601200" cy="4461510"/>
          </a:xfrm>
        </p:spPr>
        <p:txBody>
          <a:bodyPr/>
          <a:lstStyle/>
          <a:p>
            <a:r>
              <a:rPr kumimoji="1" lang="ko-KR" altLang="en-US" dirty="0"/>
              <a:t>동작 내용</a:t>
            </a:r>
            <a:endParaRPr kumimoji="1" lang="en-US" altLang="ko-KR" dirty="0"/>
          </a:p>
          <a:p>
            <a:pPr lvl="1"/>
            <a:r>
              <a:rPr kumimoji="1" lang="ko-KR" altLang="en-US" sz="1800" dirty="0"/>
              <a:t>집안 내에 화재가 감지되었을 때 문이 자동으로 잠금을 풀고 열림 </a:t>
            </a:r>
            <a:endParaRPr kumimoji="1" lang="en-US" altLang="ko-KR" sz="1800" dirty="0"/>
          </a:p>
          <a:p>
            <a:r>
              <a:rPr kumimoji="1" lang="ko-Kore-KR" altLang="en-US" dirty="0"/>
              <a:t>동작</a:t>
            </a:r>
            <a:r>
              <a:rPr kumimoji="1" lang="ko-KR" altLang="en-US" dirty="0"/>
              <a:t> 과정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lvl="1"/>
            <a:r>
              <a:rPr lang="en-GB" altLang="ko-Kore-KR" sz="1800" i="0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Flame </a:t>
            </a:r>
            <a:r>
              <a:rPr lang="ko-KR" altLang="en-US" sz="1800" i="0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센서에 포착되어 클라우드로 보내진 값이 </a:t>
            </a:r>
            <a:r>
              <a:rPr lang="en-US" altLang="ko-KR" sz="1800" i="0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90</a:t>
            </a:r>
            <a:r>
              <a:rPr lang="ko-KR" altLang="en-US" sz="1800" i="0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이상이면 화재가 발생했다고 판단하여 스텝 모터가 시계방향으로 자동으로 </a:t>
            </a:r>
            <a:r>
              <a:rPr lang="en-US" altLang="ko-KR" sz="1800" i="0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180</a:t>
            </a:r>
            <a:r>
              <a:rPr lang="ko-KR" altLang="en-US" sz="1800" i="0" dirty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도 회전하게 됨</a:t>
            </a:r>
            <a:endParaRPr lang="ko-Kore-KR" altLang="ko-Kore-KR" sz="1800" i="0" dirty="0">
              <a:effectLst/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r>
              <a:rPr kumimoji="1" lang="ko-KR" altLang="en-US" dirty="0"/>
              <a:t>평가기준 </a:t>
            </a:r>
            <a:endParaRPr kumimoji="1" lang="en-US" altLang="ko-KR" sz="1800" dirty="0"/>
          </a:p>
          <a:p>
            <a:pPr marL="1143000" lvl="2" indent="-228600">
              <a:buFont typeface="Wingdings" pitchFamily="2" charset="2"/>
              <a:buChar char=""/>
            </a:pPr>
            <a:r>
              <a:rPr lang="en-GB" altLang="ko-Kore-KR" sz="18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Flame </a:t>
            </a:r>
            <a:r>
              <a:rPr lang="ko-KR" altLang="ko-Kore-KR" sz="18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센서가</a:t>
            </a:r>
            <a:r>
              <a:rPr lang="en-US" altLang="ko-Kore-KR" sz="18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90 </a:t>
            </a:r>
            <a:r>
              <a:rPr lang="ko-KR" altLang="ko-Kore-KR" sz="18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이상일때 실제로 먼저 스텝 모터가 동작하는지</a:t>
            </a:r>
            <a:endParaRPr lang="ko-Kore-KR" altLang="ko-Kore-KR" sz="1800" dirty="0">
              <a:effectLst/>
              <a:latin typeface="Rockwell" panose="02060603020205020403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143000" lvl="2" indent="-228600">
              <a:buFont typeface="Wingdings" pitchFamily="2" charset="2"/>
              <a:buChar char=""/>
            </a:pPr>
            <a:r>
              <a:rPr lang="ko-KR" altLang="ko-Kore-KR" sz="18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상기된 바와 같이</a:t>
            </a:r>
            <a:r>
              <a:rPr lang="en-US" altLang="ko-Kore-KR" sz="18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180</a:t>
            </a:r>
            <a:r>
              <a:rPr lang="ko-KR" altLang="ko-Kore-KR" sz="18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도 시계방향으로 회전하는지 </a:t>
            </a:r>
            <a:endParaRPr lang="ko-Kore-KR" altLang="ko-Kore-KR" sz="1800" dirty="0">
              <a:effectLst/>
              <a:latin typeface="Rockwell" panose="02060603020205020403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50043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FC1C140-F158-945D-997C-D7BC9C4F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ko-KR" altLang="en-US" sz="4800" cap="all" dirty="0"/>
              <a:t>화재대책기능</a:t>
            </a:r>
            <a:r>
              <a:rPr kumimoji="1" lang="en-US" altLang="ko-KR" sz="4800" cap="all" dirty="0"/>
              <a:t>(</a:t>
            </a:r>
            <a:r>
              <a:rPr kumimoji="1" lang="ko-KR" altLang="en-US" sz="4800" cap="all" dirty="0"/>
              <a:t>사진</a:t>
            </a:r>
            <a:r>
              <a:rPr kumimoji="1" lang="en-US" altLang="ko-KR" sz="4800" cap="all" dirty="0"/>
              <a:t>)</a:t>
            </a:r>
            <a:endParaRPr kumimoji="1" lang="en-US" altLang="en-US" sz="4800" cap="all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D435C5-2E07-49B6-AA2F-E5B72C1F9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44"/>
          <a:stretch/>
        </p:blipFill>
        <p:spPr>
          <a:xfrm>
            <a:off x="4150422" y="27479"/>
            <a:ext cx="3979875" cy="4187119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8B36436-FF4A-70A0-68D0-40D05C5BA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989" b="-4"/>
          <a:stretch/>
        </p:blipFill>
        <p:spPr>
          <a:xfrm>
            <a:off x="102578" y="27479"/>
            <a:ext cx="4026180" cy="4187119"/>
          </a:xfrm>
          <a:prstGeom prst="rect">
            <a:avLst/>
          </a:prstGeom>
        </p:spPr>
      </p:pic>
      <p:pic>
        <p:nvPicPr>
          <p:cNvPr id="9" name="그림 8" descr="텍스트, 실내, 전자기기, 열기이(가) 표시된 사진&#10;&#10;자동 생성된 설명">
            <a:extLst>
              <a:ext uri="{FF2B5EF4-FFF2-40B4-BE49-F238E27FC236}">
                <a16:creationId xmlns:a16="http://schemas.microsoft.com/office/drawing/2014/main" id="{82E35093-5584-9459-3D53-248F4A57C7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632" b="-1"/>
          <a:stretch/>
        </p:blipFill>
        <p:spPr>
          <a:xfrm rot="5400000">
            <a:off x="8120055" y="115187"/>
            <a:ext cx="4187129" cy="3956755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3731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B79FB-B8F0-E98B-0068-46C7AADA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91490"/>
            <a:ext cx="9601200" cy="708660"/>
          </a:xfrm>
        </p:spPr>
        <p:txBody>
          <a:bodyPr/>
          <a:lstStyle/>
          <a:p>
            <a:pPr algn="ctr"/>
            <a:r>
              <a:rPr kumimoji="1" lang="ko-Kore-KR" altLang="en-US" dirty="0"/>
              <a:t>인덕션</a:t>
            </a:r>
            <a:r>
              <a:rPr kumimoji="1" lang="ko-KR" altLang="en-US" dirty="0"/>
              <a:t> 사용 감지 기능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237BFB-39BA-130E-85A4-A0486BC2E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00150"/>
            <a:ext cx="9601200" cy="4667250"/>
          </a:xfrm>
        </p:spPr>
        <p:txBody>
          <a:bodyPr/>
          <a:lstStyle/>
          <a:p>
            <a:r>
              <a:rPr kumimoji="1" lang="ko-Kore-KR" altLang="en-US" dirty="0"/>
              <a:t>사용</a:t>
            </a:r>
            <a:r>
              <a:rPr kumimoji="1" lang="ko-KR" altLang="en-US" dirty="0"/>
              <a:t> 센서 및 </a:t>
            </a:r>
            <a:r>
              <a:rPr kumimoji="1" lang="ko-KR" altLang="en-US" dirty="0" err="1"/>
              <a:t>액츄에이터</a:t>
            </a:r>
            <a:endParaRPr kumimoji="1" lang="en-US" altLang="ko-KR" dirty="0"/>
          </a:p>
          <a:p>
            <a:pPr lvl="1"/>
            <a:r>
              <a:rPr kumimoji="1" lang="ko-KR" altLang="en-US" i="0" dirty="0"/>
              <a:t>초음파 센서</a:t>
            </a:r>
            <a:endParaRPr kumimoji="1" lang="en-US" altLang="ko-KR" i="0" dirty="0"/>
          </a:p>
          <a:p>
            <a:pPr lvl="1"/>
            <a:r>
              <a:rPr kumimoji="1" lang="en-GB" altLang="ko-KR" i="0" dirty="0"/>
              <a:t>LED</a:t>
            </a:r>
            <a:endParaRPr kumimoji="1" lang="en-US" altLang="ko-KR" i="0" dirty="0"/>
          </a:p>
          <a:p>
            <a:pPr marL="0" indent="0">
              <a:buNone/>
            </a:pP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입력 및 출력</a:t>
            </a:r>
            <a:endParaRPr kumimoji="1" lang="en-GB" altLang="ko-KR" dirty="0"/>
          </a:p>
          <a:p>
            <a:pPr lvl="1"/>
            <a:r>
              <a:rPr kumimoji="1" lang="ko-KR" altLang="en-US" i="0" dirty="0"/>
              <a:t>초음파 센서가 감지한 거리 값</a:t>
            </a:r>
            <a:endParaRPr kumimoji="1" lang="en-US" altLang="ko-KR" i="0" dirty="0"/>
          </a:p>
          <a:p>
            <a:pPr lvl="1"/>
            <a:r>
              <a:rPr kumimoji="1" lang="ko-KR" altLang="en-US" i="0" dirty="0"/>
              <a:t>클라우드 서버로 </a:t>
            </a:r>
            <a:r>
              <a:rPr kumimoji="1" lang="en-US" altLang="ko-KR" i="0" dirty="0"/>
              <a:t>5</a:t>
            </a:r>
            <a:r>
              <a:rPr kumimoji="1" lang="ko-KR" altLang="en-US" i="0" dirty="0"/>
              <a:t>초 간격으로 전달되는 거리 수치</a:t>
            </a:r>
            <a:endParaRPr kumimoji="1" lang="en-US" altLang="ko-KR" i="0" dirty="0"/>
          </a:p>
          <a:p>
            <a:pPr lvl="1"/>
            <a:r>
              <a:rPr kumimoji="1" lang="en-GB" altLang="ko-KR" i="0" dirty="0"/>
              <a:t>LED</a:t>
            </a:r>
            <a:r>
              <a:rPr kumimoji="1" lang="en-US" altLang="ko-KR" i="0" dirty="0"/>
              <a:t> </a:t>
            </a:r>
            <a:r>
              <a:rPr kumimoji="1" lang="en-GB" altLang="ko-KR" i="0" dirty="0"/>
              <a:t>BLUE</a:t>
            </a:r>
            <a:r>
              <a:rPr kumimoji="1" lang="ko-KR" altLang="en-US" i="0" dirty="0"/>
              <a:t>의 </a:t>
            </a:r>
            <a:r>
              <a:rPr kumimoji="1" lang="ko-KR" altLang="en-US" i="0" dirty="0" err="1"/>
              <a:t>켜짐과</a:t>
            </a:r>
            <a:r>
              <a:rPr kumimoji="1" lang="ko-KR" altLang="en-US" i="0" dirty="0"/>
              <a:t> 꺼짐을 담당하는 </a:t>
            </a:r>
            <a:r>
              <a:rPr kumimoji="1" lang="ko-KR" altLang="en-US" i="0" dirty="0" err="1"/>
              <a:t>불리언</a:t>
            </a:r>
            <a:r>
              <a:rPr kumimoji="1" lang="ko-KR" altLang="en-US" i="0" dirty="0"/>
              <a:t> 값</a:t>
            </a:r>
            <a:endParaRPr kumimoji="1" lang="en-GB" altLang="ko-KR" i="0" dirty="0"/>
          </a:p>
          <a:p>
            <a:pPr lvl="1"/>
            <a:endParaRPr kumimoji="1" lang="en-US" altLang="ko-KR" i="0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82880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2B729-D64E-0210-160F-ED267619D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74370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ko-Kore-KR" altLang="en-US" dirty="0"/>
              <a:t>인덕션</a:t>
            </a:r>
            <a:r>
              <a:rPr kumimoji="1" lang="ko-KR" altLang="en-US" dirty="0"/>
              <a:t> 사용 감지기능</a:t>
            </a:r>
            <a:r>
              <a:rPr kumimoji="1" lang="en-US" altLang="ko-KR" dirty="0"/>
              <a:t>(</a:t>
            </a:r>
            <a:r>
              <a:rPr kumimoji="1" lang="ko-KR" altLang="en-US" dirty="0"/>
              <a:t>계속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1612C-1C3F-8F91-0CA9-7F12F5005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60170"/>
            <a:ext cx="9601200" cy="4507230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동작 내용</a:t>
            </a:r>
            <a:endParaRPr kumimoji="1" lang="en-US" altLang="ko-KR" dirty="0"/>
          </a:p>
          <a:p>
            <a:pPr lvl="1"/>
            <a:r>
              <a:rPr kumimoji="1" lang="ko-KR" altLang="en-US" sz="1800" i="0" dirty="0"/>
              <a:t>인덕션을 키면 실시간으로 거리를 감지해 일정 거리 이상이 지속되면 인덕션을 현재 </a:t>
            </a:r>
            <a:r>
              <a:rPr kumimoji="1" lang="ko-KR" altLang="en-US" sz="1800" i="0" dirty="0" err="1"/>
              <a:t>사용중이지</a:t>
            </a:r>
            <a:r>
              <a:rPr kumimoji="1" lang="ko-KR" altLang="en-US" sz="1800" i="0" dirty="0"/>
              <a:t> 않다고 판단하여 인덕션을 종료함</a:t>
            </a:r>
            <a:endParaRPr kumimoji="1" lang="en-US" altLang="ko-KR" sz="1800" i="0" dirty="0"/>
          </a:p>
          <a:p>
            <a:r>
              <a:rPr kumimoji="1" lang="ko-Kore-KR" altLang="en-US" dirty="0"/>
              <a:t>동작</a:t>
            </a:r>
            <a:r>
              <a:rPr kumimoji="1" lang="ko-KR" altLang="en-US" dirty="0"/>
              <a:t> 과정</a:t>
            </a:r>
            <a:endParaRPr kumimoji="1" lang="en-US" altLang="ko-KR" dirty="0"/>
          </a:p>
          <a:p>
            <a:pPr lvl="1"/>
            <a:r>
              <a:rPr lang="ko-KR" altLang="ko-Kore-KR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인덕션을 키라는 명령이 들어오면 전원</a:t>
            </a:r>
            <a:r>
              <a:rPr lang="en-US" altLang="ko-Kore-KR" sz="180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ore-KR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파란</a:t>
            </a:r>
            <a:r>
              <a:rPr lang="en-US" altLang="ko-Kore-KR" sz="180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l</a:t>
            </a:r>
            <a:r>
              <a:rPr lang="en-GB" altLang="ko-Kore-KR" sz="180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ed)</a:t>
            </a:r>
            <a:r>
              <a:rPr lang="ko-KR" altLang="ko-Kore-KR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 켜지고</a:t>
            </a:r>
            <a:r>
              <a:rPr lang="en-GB" altLang="ko-Kore-KR" sz="180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5</a:t>
            </a:r>
            <a:r>
              <a:rPr lang="ko-KR" altLang="ko-Kore-KR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초마다 </a:t>
            </a:r>
            <a:r>
              <a:rPr lang="en-GB" altLang="ko-Kore-KR" sz="180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ultrasonic </a:t>
            </a:r>
            <a:r>
              <a:rPr lang="ko-KR" altLang="ko-Kore-KR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센서가 거리를 감지</a:t>
            </a:r>
            <a:r>
              <a:rPr lang="ko-Kore-KR" altLang="en-US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lang="en-US" altLang="ko-Kore-KR" sz="1800" i="0" dirty="0">
              <a:effectLst/>
              <a:latin typeface="Rockwell" panose="02060603020205020403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1"/>
            <a:r>
              <a:rPr lang="en-GB" altLang="ko-Kore-KR" sz="180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1m </a:t>
            </a:r>
            <a:r>
              <a:rPr lang="ko-KR" altLang="ko-Kore-KR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미만의 거리가 감지되는 상태에선</a:t>
            </a:r>
            <a:r>
              <a:rPr lang="en-GB" altLang="ko-Kore-KR" sz="180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led</a:t>
            </a:r>
            <a:r>
              <a:rPr lang="ko-KR" altLang="ko-Kore-KR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 계속 유</a:t>
            </a:r>
            <a:r>
              <a:rPr lang="ko-KR" altLang="en-US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지되고</a:t>
            </a:r>
            <a:r>
              <a:rPr lang="ko-Kore-KR" altLang="en-US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GB" altLang="ko-Kore-KR" sz="180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1m </a:t>
            </a:r>
            <a:r>
              <a:rPr lang="ko-KR" altLang="ko-Kore-KR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이상의 거리가 감지되면 </a:t>
            </a:r>
            <a:r>
              <a:rPr lang="en-GB" altLang="ko-Kore-KR" sz="180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led</a:t>
            </a:r>
            <a:r>
              <a:rPr lang="ko-KR" altLang="ko-Kore-KR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 꺼진다</a:t>
            </a:r>
            <a:r>
              <a:rPr lang="en-GB" altLang="ko-Kore-KR" sz="180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ko-Kore-KR" altLang="en-US" sz="1800" i="0" dirty="0"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GB" altLang="ko-Kore-KR" sz="180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ko-KR" altLang="ko-Kore-KR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초의 간격으로 물체를 감지하여 </a:t>
            </a:r>
            <a:r>
              <a:rPr lang="ko-KR" altLang="en-US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클라우드 </a:t>
            </a:r>
            <a:r>
              <a:rPr lang="ko-KR" altLang="en-US" sz="1800" i="0" dirty="0" err="1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대쉬보드상에서</a:t>
            </a:r>
            <a:r>
              <a:rPr lang="ko-KR" altLang="en-US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물체가 감지되지 않으면</a:t>
            </a:r>
            <a:r>
              <a:rPr lang="en-GB" altLang="ko-Kore-KR" sz="180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종료 신호를 보내 </a:t>
            </a:r>
            <a:r>
              <a:rPr lang="ko-KR" altLang="ko-Kore-KR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전원이 꺼짐</a:t>
            </a:r>
            <a:endParaRPr lang="ko-Kore-KR" altLang="ko-Kore-KR" sz="1800" i="0" dirty="0">
              <a:effectLst/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r>
              <a:rPr kumimoji="1" lang="ko-KR" altLang="en-US" dirty="0"/>
              <a:t>평가기준 </a:t>
            </a:r>
            <a:endParaRPr kumimoji="1" lang="en-US" altLang="ko-KR" sz="1800" dirty="0"/>
          </a:p>
          <a:p>
            <a:pPr marL="1143000" lvl="2" indent="-228600">
              <a:buFont typeface="Wingdings" pitchFamily="2" charset="2"/>
              <a:buChar char=""/>
            </a:pPr>
            <a:r>
              <a:rPr lang="ko-KR" altLang="ko-Kore-KR" sz="15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인덕션을 켜면 파란</a:t>
            </a:r>
            <a:r>
              <a:rPr lang="en-US" altLang="ko-Kore-KR" sz="15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L</a:t>
            </a:r>
            <a:r>
              <a:rPr lang="en-GB" altLang="ko-Kore-KR" sz="15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ed</a:t>
            </a:r>
            <a:r>
              <a:rPr lang="ko-KR" altLang="ko-Kore-KR" sz="15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가 켜지</a:t>
            </a:r>
            <a:r>
              <a:rPr lang="ko-KR" altLang="en-US" sz="15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고</a:t>
            </a:r>
            <a:r>
              <a:rPr lang="ko-KR" altLang="ko-Kore-KR" sz="15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500" dirty="0"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초음파</a:t>
            </a:r>
            <a:r>
              <a:rPr lang="en-GB" altLang="ko-Kore-KR" sz="15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ore-KR" sz="15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센서에</a:t>
            </a:r>
            <a:r>
              <a:rPr lang="en-GB" altLang="ko-Kore-KR" sz="15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1</a:t>
            </a:r>
            <a:r>
              <a:rPr lang="ko-KR" altLang="ko-Kore-KR" sz="15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미터 미만의 거리가 감지되면</a:t>
            </a:r>
            <a:r>
              <a:rPr lang="ko-Kore-KR" altLang="en-US" sz="15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전원이</a:t>
            </a:r>
            <a:r>
              <a:rPr lang="ko-KR" altLang="en-US" sz="15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유지되는지</a:t>
            </a:r>
            <a:endParaRPr lang="en-US" altLang="ko-KR" sz="1500" dirty="0">
              <a:latin typeface="Rockwell" panose="02060603020205020403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143000" lvl="2" indent="-228600">
              <a:buFont typeface="Wingdings" pitchFamily="2" charset="2"/>
              <a:buChar char=""/>
            </a:pPr>
            <a:r>
              <a:rPr lang="ko-KR" altLang="en-US" sz="1500" dirty="0"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초음파 </a:t>
            </a:r>
            <a:r>
              <a:rPr lang="ko-KR" altLang="ko-Kore-KR" sz="150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센서에</a:t>
            </a:r>
            <a:r>
              <a:rPr lang="ko-KR" altLang="ko-Kore-KR" sz="1500" dirty="0">
                <a:effectLst/>
                <a:ea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en-GB" altLang="ko-Kore-KR" sz="150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1m </a:t>
            </a:r>
            <a:r>
              <a:rPr lang="ko-KR" altLang="ko-Kore-KR" sz="150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이상의</a:t>
            </a:r>
            <a:r>
              <a:rPr lang="ko-KR" altLang="ko-Kore-KR" sz="1500" dirty="0">
                <a:effectLst/>
                <a:ea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ko-KR" altLang="ko-Kore-KR" sz="150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거리가</a:t>
            </a:r>
            <a:r>
              <a:rPr lang="ko-Kore-KR" altLang="en-US" sz="150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50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ko-KR" altLang="en-US" sz="150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초 이상</a:t>
            </a:r>
            <a:r>
              <a:rPr lang="ko-KR" altLang="ko-Kore-KR" sz="1500" dirty="0">
                <a:effectLst/>
                <a:ea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ko-KR" altLang="ko-Kore-KR" sz="150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감지되면</a:t>
            </a:r>
            <a:r>
              <a:rPr lang="ko-KR" altLang="ko-Kore-KR" sz="1500" dirty="0">
                <a:effectLst/>
                <a:ea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ko-KR" altLang="ko-Kore-KR" sz="150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파란</a:t>
            </a:r>
            <a:r>
              <a:rPr lang="ko-KR" altLang="ko-Kore-KR" sz="1500" dirty="0">
                <a:effectLst/>
                <a:ea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ko-KR" altLang="ko-Kore-KR" sz="150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등이</a:t>
            </a:r>
            <a:r>
              <a:rPr lang="ko-KR" altLang="ko-Kore-KR" sz="1500" dirty="0">
                <a:effectLst/>
                <a:ea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ko-KR" altLang="ko-Kore-KR" sz="150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꺼지는지</a:t>
            </a:r>
            <a:r>
              <a:rPr lang="ko-Kore-KR" altLang="ko-Kore-KR" sz="1500" dirty="0">
                <a:effectLst/>
              </a:rPr>
              <a:t> 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909944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87D075-7BD6-608F-4670-2DE804A56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ko-KR" altLang="en-US" sz="4800" cap="all" dirty="0" err="1"/>
              <a:t>인덕션</a:t>
            </a:r>
            <a:r>
              <a:rPr kumimoji="1" lang="ko-KR" altLang="en-US" sz="4800" cap="all" dirty="0"/>
              <a:t> 사용 감지기능</a:t>
            </a:r>
            <a:r>
              <a:rPr kumimoji="1" lang="en-US" altLang="ko-KR" sz="4800" cap="all" dirty="0"/>
              <a:t>(</a:t>
            </a:r>
            <a:r>
              <a:rPr kumimoji="1" lang="ko-KR" altLang="en-US" sz="4800" cap="all" dirty="0"/>
              <a:t>사진</a:t>
            </a:r>
            <a:r>
              <a:rPr kumimoji="1" lang="en-US" altLang="ko-KR" sz="4800" cap="all" dirty="0"/>
              <a:t>)</a:t>
            </a:r>
            <a:endParaRPr kumimoji="1" lang="en-US" altLang="en-US" sz="4800" cap="all" dirty="0"/>
          </a:p>
        </p:txBody>
      </p:sp>
      <p:pic>
        <p:nvPicPr>
          <p:cNvPr id="9" name="그림 8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C63942FA-8EBB-A52F-CF60-60FA1461D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6554" y="1024841"/>
            <a:ext cx="3611928" cy="2708946"/>
          </a:xfrm>
          <a:prstGeom prst="rect">
            <a:avLst/>
          </a:prstGeom>
        </p:spPr>
      </p:pic>
      <p:pic>
        <p:nvPicPr>
          <p:cNvPr id="11" name="그림 10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602ECAF0-89F3-70DA-7077-2EB764F25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851830" y="1023453"/>
            <a:ext cx="3615629" cy="2711721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B350639-060E-035D-9271-439E3928C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67931" y="1805648"/>
            <a:ext cx="2715582" cy="11473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C843BE-18CF-2469-EB87-B7F7350EA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484" y="1792070"/>
            <a:ext cx="2715582" cy="1174488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59011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7F64A-5A3A-72B8-0CF1-2AD5547F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0050"/>
            <a:ext cx="9601200" cy="720090"/>
          </a:xfrm>
        </p:spPr>
        <p:txBody>
          <a:bodyPr/>
          <a:lstStyle/>
          <a:p>
            <a:pPr algn="ctr"/>
            <a:r>
              <a:rPr kumimoji="1" lang="ko-Kore-KR" altLang="en-US" dirty="0"/>
              <a:t>추후</a:t>
            </a:r>
            <a:r>
              <a:rPr kumimoji="1" lang="ko-KR" altLang="en-US" dirty="0"/>
              <a:t> 개발 내용 및 소감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82500F-2CD3-D216-B915-2048A09FB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120140"/>
            <a:ext cx="9601200" cy="4747260"/>
          </a:xfrm>
        </p:spPr>
        <p:txBody>
          <a:bodyPr/>
          <a:lstStyle/>
          <a:p>
            <a:r>
              <a:rPr kumimoji="1" lang="ko-Kore-KR" altLang="en-US" dirty="0"/>
              <a:t>해당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대쉬보드를</a:t>
            </a:r>
            <a:r>
              <a:rPr kumimoji="1" lang="ko-KR" altLang="en-US" dirty="0"/>
              <a:t> </a:t>
            </a:r>
            <a:r>
              <a:rPr kumimoji="1" lang="en-GB" altLang="ko-KR" dirty="0" err="1"/>
              <a:t>thinger.io</a:t>
            </a:r>
            <a:r>
              <a:rPr kumimoji="1" lang="ko-KR" altLang="en-US" dirty="0"/>
              <a:t>에 통합환경으로 </a:t>
            </a:r>
            <a:r>
              <a:rPr kumimoji="1" lang="ko-KR" altLang="en-US" dirty="0" err="1"/>
              <a:t>만드는것</a:t>
            </a:r>
            <a:r>
              <a:rPr kumimoji="1" lang="ko-KR" altLang="en-US" dirty="0"/>
              <a:t> 까지는 성공했으나</a:t>
            </a:r>
            <a:endParaRPr kumimoji="1" lang="en-US" altLang="ko-KR" dirty="0"/>
          </a:p>
          <a:p>
            <a:r>
              <a:rPr kumimoji="1" lang="ko-KR" altLang="en-US" dirty="0"/>
              <a:t>따로 웹 사이트나 어플리케이션으로 제작하여 통합환경을 구성하는 것 까지 해냈다면 더 좋았을 것 같음</a:t>
            </a:r>
            <a:endParaRPr kumimoji="1" lang="en-US" altLang="ko-KR" dirty="0"/>
          </a:p>
          <a:p>
            <a:r>
              <a:rPr kumimoji="1" lang="ko-KR" altLang="en-US" dirty="0"/>
              <a:t>가스대책 기능에서 </a:t>
            </a:r>
            <a:r>
              <a:rPr kumimoji="1" lang="en-GB" altLang="ko-KR" dirty="0"/>
              <a:t>dc</a:t>
            </a:r>
            <a:r>
              <a:rPr kumimoji="1" lang="ko-KR" altLang="en-US" dirty="0"/>
              <a:t>모터를 계속 회전시켜 </a:t>
            </a:r>
            <a:r>
              <a:rPr kumimoji="1" lang="ko-KR" altLang="en-US" dirty="0" err="1"/>
              <a:t>환풍</a:t>
            </a:r>
            <a:r>
              <a:rPr kumimoji="1" lang="ko-KR" altLang="en-US" dirty="0"/>
              <a:t> 시스템을 추가했다면 더 좋았을 것 이라는 생각이 들었음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추후에 업데이트 하면 좋겠다고 생각함</a:t>
            </a:r>
            <a:endParaRPr kumimoji="1" lang="en-US" altLang="ko-KR" dirty="0"/>
          </a:p>
          <a:p>
            <a:r>
              <a:rPr kumimoji="1" lang="ko-KR" altLang="en-US" dirty="0"/>
              <a:t>이번학기 </a:t>
            </a:r>
            <a:r>
              <a:rPr kumimoji="1" lang="en-GB" altLang="ko-KR" dirty="0" err="1"/>
              <a:t>iot</a:t>
            </a:r>
            <a:r>
              <a:rPr kumimoji="1" lang="ko-KR" altLang="en-US" dirty="0"/>
              <a:t>네트워크 강의를 수강하고 실습하면서 네트워크와 </a:t>
            </a:r>
            <a:r>
              <a:rPr kumimoji="1" lang="en-US" altLang="ko-KR" dirty="0" err="1"/>
              <a:t>iot</a:t>
            </a:r>
            <a:r>
              <a:rPr kumimoji="1" lang="ko-KR" altLang="en-US" dirty="0"/>
              <a:t> 분야에 대한 관심과 이해도가 크게 증진한 것 같음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522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6C26E-F107-98D0-6AE9-8289CA72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1520"/>
          </a:xfrm>
        </p:spPr>
        <p:txBody>
          <a:bodyPr/>
          <a:lstStyle/>
          <a:p>
            <a:pPr algn="ctr"/>
            <a:r>
              <a:rPr kumimoji="1" lang="ko-Kore-KR" altLang="en-US" dirty="0"/>
              <a:t>결과보고서</a:t>
            </a:r>
            <a:r>
              <a:rPr kumimoji="1" lang="ko-KR" altLang="en-US" dirty="0"/>
              <a:t> 구성 목차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4A17EB-F825-1973-D455-482A672D5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NBG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NBG"/>
              </a:rPr>
              <a:t>제목</a:t>
            </a:r>
            <a:endParaRPr lang="en-US" altLang="ko-KR" dirty="0"/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NBG"/>
              </a:rPr>
              <a:t>2.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NBG"/>
              </a:rPr>
              <a:t>개발자</a:t>
            </a:r>
            <a:endParaRPr lang="en-US" altLang="ko-KR" dirty="0"/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NBG"/>
              </a:rPr>
              <a:t>3.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NBG"/>
              </a:rPr>
              <a:t>개발 기간</a:t>
            </a:r>
            <a:endParaRPr lang="en-US" altLang="ko-KR" dirty="0"/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NBG"/>
              </a:rPr>
              <a:t>4.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NBG"/>
              </a:rPr>
              <a:t>주요 기능</a:t>
            </a:r>
            <a:endParaRPr lang="en-US" altLang="ko-KR" b="0" dirty="0">
              <a:solidFill>
                <a:srgbClr val="000000"/>
              </a:solidFill>
              <a:effectLst/>
              <a:latin typeface="NBG"/>
            </a:endParaRPr>
          </a:p>
          <a:p>
            <a:pPr lvl="1"/>
            <a:r>
              <a:rPr lang="ko-KR" altLang="en-US" sz="1500" i="0" dirty="0"/>
              <a:t>평가기준표</a:t>
            </a:r>
            <a:br>
              <a:rPr lang="ko-KR" altLang="en-US" i="0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BG"/>
              </a:rPr>
              <a:t> 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NBG"/>
              </a:rPr>
              <a:t>4.1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NBG"/>
              </a:rPr>
              <a:t>현관문 동작 감지 기능</a:t>
            </a:r>
            <a:br>
              <a:rPr lang="ko-KR" altLang="en-US" sz="1500" i="0" dirty="0"/>
            </a:br>
            <a:r>
              <a:rPr lang="ko-KR" altLang="en-US" sz="1500" b="0" i="0" dirty="0">
                <a:solidFill>
                  <a:srgbClr val="000000"/>
                </a:solidFill>
                <a:effectLst/>
                <a:latin typeface="NBG"/>
              </a:rPr>
              <a:t> 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NBG"/>
              </a:rPr>
              <a:t>4.2 </a:t>
            </a:r>
            <a:r>
              <a:rPr lang="ko-KR" altLang="en-US" sz="1500" i="0" dirty="0">
                <a:solidFill>
                  <a:srgbClr val="000000"/>
                </a:solidFill>
                <a:latin typeface="NBG"/>
              </a:rPr>
              <a:t>가스 대책 기능</a:t>
            </a:r>
            <a:br>
              <a:rPr lang="ko-KR" altLang="en-US" sz="1500" i="0" dirty="0"/>
            </a:br>
            <a:r>
              <a:rPr lang="ko-KR" altLang="en-US" sz="1500" b="0" i="0" dirty="0">
                <a:solidFill>
                  <a:srgbClr val="000000"/>
                </a:solidFill>
                <a:effectLst/>
                <a:latin typeface="NBG"/>
              </a:rPr>
              <a:t> 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NBG"/>
              </a:rPr>
              <a:t>4.3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NBG"/>
              </a:rPr>
              <a:t> 화재 대책 기능</a:t>
            </a:r>
            <a:br>
              <a:rPr lang="en-US" altLang="ko-KR" sz="1500" b="0" i="0" dirty="0">
                <a:solidFill>
                  <a:srgbClr val="000000"/>
                </a:solidFill>
                <a:effectLst/>
                <a:latin typeface="NBG"/>
              </a:rPr>
            </a:br>
            <a:r>
              <a:rPr lang="ko-KR" altLang="en-US" sz="1500" b="0" i="0" dirty="0">
                <a:solidFill>
                  <a:srgbClr val="000000"/>
                </a:solidFill>
                <a:effectLst/>
                <a:latin typeface="NBG"/>
              </a:rPr>
              <a:t>  </a:t>
            </a:r>
            <a:r>
              <a:rPr lang="en-US" altLang="ko-KR" sz="1500" i="0" dirty="0">
                <a:solidFill>
                  <a:srgbClr val="000000"/>
                </a:solidFill>
                <a:latin typeface="NBG"/>
              </a:rPr>
              <a:t>4.4</a:t>
            </a:r>
            <a:r>
              <a:rPr lang="ko-KR" altLang="en-US" sz="1500" i="0" dirty="0">
                <a:solidFill>
                  <a:srgbClr val="000000"/>
                </a:solidFill>
                <a:latin typeface="NBG"/>
              </a:rPr>
              <a:t> </a:t>
            </a:r>
            <a:r>
              <a:rPr lang="ko-KR" altLang="en-US" sz="1500" i="0" dirty="0" err="1">
                <a:solidFill>
                  <a:srgbClr val="000000"/>
                </a:solidFill>
                <a:latin typeface="NBG"/>
              </a:rPr>
              <a:t>인덕션</a:t>
            </a:r>
            <a:r>
              <a:rPr lang="en-US" altLang="ko-KR" sz="1500" i="0" dirty="0">
                <a:solidFill>
                  <a:srgbClr val="000000"/>
                </a:solidFill>
                <a:latin typeface="NBG"/>
              </a:rPr>
              <a:t>/</a:t>
            </a:r>
            <a:r>
              <a:rPr lang="ko-KR" altLang="en-US" sz="1500" i="0" dirty="0" err="1">
                <a:solidFill>
                  <a:srgbClr val="000000"/>
                </a:solidFill>
                <a:latin typeface="NBG"/>
              </a:rPr>
              <a:t>가스불</a:t>
            </a:r>
            <a:r>
              <a:rPr lang="ko-KR" altLang="en-US" sz="1500" i="0" dirty="0">
                <a:solidFill>
                  <a:srgbClr val="000000"/>
                </a:solidFill>
                <a:latin typeface="NBG"/>
              </a:rPr>
              <a:t> 실사용 감지 기능</a:t>
            </a:r>
            <a:endParaRPr lang="en-US" altLang="ko-KR" i="0" dirty="0"/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NBG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NBG"/>
              </a:rPr>
              <a:t>5.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NBG"/>
              </a:rPr>
              <a:t>추후 개발 내용 및 소감</a:t>
            </a:r>
            <a:br>
              <a:rPr lang="ko-KR" altLang="en-US" dirty="0"/>
            </a:br>
            <a:r>
              <a:rPr lang="ko-KR" altLang="en-US" b="0" dirty="0">
                <a:solidFill>
                  <a:srgbClr val="000000"/>
                </a:solidFill>
                <a:effectLst/>
                <a:latin typeface="NBG"/>
              </a:rPr>
              <a:t>   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50626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2F0B7-2D35-0811-FF79-C9D45BB9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dirty="0"/>
              <a:t>제목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A75DB5-6B29-E7A2-95FA-68299EAFC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서비스명</a:t>
            </a:r>
            <a:r>
              <a:rPr kumimoji="1" lang="ko-KR" altLang="en-US" dirty="0"/>
              <a:t> </a:t>
            </a:r>
            <a:endParaRPr kumimoji="1" lang="en-US" altLang="ko-KR" sz="1500" dirty="0"/>
          </a:p>
          <a:p>
            <a:pPr lvl="1"/>
            <a:r>
              <a:rPr kumimoji="1" lang="ko-Kore-KR" altLang="en-US" sz="1500" i="0" dirty="0"/>
              <a:t>클라우드</a:t>
            </a:r>
            <a:r>
              <a:rPr kumimoji="1" lang="ko-KR" altLang="en-US" sz="1500" i="0" dirty="0"/>
              <a:t> 서버를 이용한 가정용 안전 서비스</a:t>
            </a:r>
            <a:endParaRPr kumimoji="1" lang="en-US" altLang="ko-KR" sz="1500" i="0" dirty="0"/>
          </a:p>
          <a:p>
            <a:pPr>
              <a:lnSpc>
                <a:spcPct val="107000"/>
              </a:lnSpc>
            </a:pPr>
            <a:endParaRPr lang="en-US" altLang="ko-KR" sz="18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ko-KR" altLang="en-US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개발 개요</a:t>
            </a:r>
            <a:endParaRPr lang="en-US" altLang="ko-KR" sz="18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</a:pPr>
            <a:r>
              <a:rPr lang="en-US" altLang="ko-Kore-KR" sz="180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2022-2</a:t>
            </a:r>
            <a:r>
              <a:rPr lang="ko-KR" altLang="ko-Kore-KR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한 학기 간 </a:t>
            </a:r>
            <a:r>
              <a:rPr lang="en-US" altLang="ko-Kore-KR" sz="180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IOT </a:t>
            </a:r>
            <a:r>
              <a:rPr lang="ko-KR" altLang="ko-Kore-KR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네트워크 프로그래밍을 수강하며 배운 내용을 종합 </a:t>
            </a:r>
            <a:endParaRPr lang="ko-Kore-KR" altLang="ko-Kore-KR" sz="1800" i="0" dirty="0">
              <a:effectLst/>
              <a:latin typeface="Rockwell" panose="02060603020205020403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</a:pPr>
            <a:r>
              <a:rPr lang="ko-KR" altLang="ko-Kore-KR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클라우드 상에서 </a:t>
            </a:r>
            <a:r>
              <a:rPr lang="ko-KR" altLang="ko-Kore-KR" sz="1800" i="0" dirty="0" err="1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라즈베리파이를</a:t>
            </a:r>
            <a:r>
              <a:rPr lang="ko-KR" altLang="ko-Kore-KR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연동 </a:t>
            </a:r>
            <a:endParaRPr lang="ko-Kore-KR" altLang="ko-Kore-KR" sz="1800" i="0" dirty="0">
              <a:effectLst/>
              <a:latin typeface="Rockwell" panose="02060603020205020403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</a:pPr>
            <a:r>
              <a:rPr lang="ko-KR" altLang="ko-Kore-KR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다양한 가정용 </a:t>
            </a:r>
            <a:r>
              <a:rPr lang="ko-KR" altLang="en-US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안전 서비스를 이용 할 수 있는 통합본을 개발</a:t>
            </a:r>
            <a:endParaRPr kumimoji="1" lang="en-US" altLang="ko-KR" sz="1500" i="0" dirty="0"/>
          </a:p>
          <a:p>
            <a:pPr marL="530352" lvl="1" indent="0">
              <a:buNone/>
            </a:pPr>
            <a:endParaRPr kumimoji="1" lang="en-US" altLang="ko-KR" sz="1500" i="0" dirty="0"/>
          </a:p>
        </p:txBody>
      </p:sp>
    </p:spTree>
    <p:extLst>
      <p:ext uri="{BB962C8B-B14F-4D97-AF65-F5344CB8AC3E}">
        <p14:creationId xmlns:p14="http://schemas.microsoft.com/office/powerpoint/2010/main" val="185033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22908-69F2-44B3-8D03-CE8E08D2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0090"/>
          </a:xfrm>
        </p:spPr>
        <p:txBody>
          <a:bodyPr/>
          <a:lstStyle/>
          <a:p>
            <a:pPr algn="ctr"/>
            <a:r>
              <a:rPr kumimoji="1" lang="ko-Kore-KR" altLang="en-US" dirty="0"/>
              <a:t>개발자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57CCAD-5B74-FD09-4595-3F613EFF7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45920"/>
            <a:ext cx="9601200" cy="3634740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endParaRPr lang="en-US" altLang="ko-KR" sz="1800" b="1" cap="all" dirty="0">
              <a:effectLst/>
              <a:latin typeface="Franklin Gothic Demi" panose="020B06030201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ko-KR" altLang="ko-Kore-KR" sz="1800" b="1" cap="all" dirty="0">
                <a:effectLst/>
                <a:latin typeface="Franklin Gothic Demi" panose="020B06030201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정영희 • 컴퓨터공학부 • </a:t>
            </a:r>
            <a:r>
              <a:rPr lang="en-US" altLang="ko-Kore-KR" sz="1800" b="1" cap="all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201958030 </a:t>
            </a:r>
            <a:r>
              <a:rPr lang="ko-KR" altLang="ko-Kore-KR" sz="1800" b="1" cap="all" dirty="0">
                <a:effectLst/>
                <a:latin typeface="Franklin Gothic Demi" panose="020B06030201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• </a:t>
            </a:r>
            <a:endParaRPr lang="en-GB" altLang="ko-KR" sz="1800" b="1" cap="all" dirty="0">
              <a:effectLst/>
              <a:latin typeface="Franklin Gothic Demi" panose="020B06030201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1200"/>
              </a:spcBef>
            </a:pPr>
            <a:r>
              <a:rPr lang="ko-KR" altLang="en-US" sz="1500" b="1" i="0" cap="all" dirty="0">
                <a:latin typeface="Franklin Gothic Demi" panose="020B06030201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전화번호 </a:t>
            </a:r>
            <a:r>
              <a:rPr lang="en-US" altLang="ko-KR" sz="1500" b="1" i="0" cap="all" dirty="0">
                <a:latin typeface="Franklin Gothic Demi" panose="020B06030201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ko-KR" altLang="en-US" sz="1500" b="1" i="0" cap="all" dirty="0">
                <a:latin typeface="Franklin Gothic Demi" panose="020B06030201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500" b="1" i="0" cap="all" dirty="0">
                <a:effectLst/>
                <a:latin typeface="Franklin Gothic Demi" panose="020B06030201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010-99826385</a:t>
            </a:r>
            <a:endParaRPr lang="en-US" altLang="ko-KR" sz="1500" b="1" i="0" cap="all" dirty="0">
              <a:latin typeface="Franklin Gothic Demi" panose="020B06030201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1200"/>
              </a:spcBef>
            </a:pPr>
            <a:r>
              <a:rPr lang="ko-KR" altLang="en-US" sz="1500" b="1" i="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이메일 </a:t>
            </a:r>
            <a:r>
              <a:rPr lang="en-GB" altLang="ko-Kore-KR" sz="1500" b="1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: </a:t>
            </a:r>
            <a:r>
              <a:rPr lang="en-US" altLang="ko-Kore-KR" sz="1500" i="0" u="sng" dirty="0">
                <a:solidFill>
                  <a:srgbClr val="0563C1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  <a:hlinkClick r:id="rId2"/>
              </a:rPr>
              <a:t>jkhyjkhy@hs.ac.kr</a:t>
            </a:r>
            <a:endParaRPr lang="ko-Kore-KR" altLang="ko-Kore-KR" sz="1500" i="0" dirty="0">
              <a:effectLst/>
              <a:latin typeface="Rockwell" panose="02060603020205020403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</a:pPr>
            <a:endParaRPr lang="en-US" altLang="ko-KR" sz="1800" b="1" cap="all" dirty="0">
              <a:effectLst/>
              <a:latin typeface="Franklin Gothic Demi" panose="020B06030201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ko-KR" altLang="ko-Kore-KR" sz="1800" b="1" cap="all" dirty="0">
                <a:effectLst/>
                <a:latin typeface="Franklin Gothic Demi" panose="020B06030201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조원석 • 컴퓨터공학부 • </a:t>
            </a:r>
            <a:r>
              <a:rPr lang="en-US" altLang="ko-Kore-KR" sz="1800" b="1" cap="all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201958036 </a:t>
            </a:r>
            <a:endParaRPr lang="en-US" altLang="ko-Kore-KR" sz="1800" b="1" cap="all" dirty="0">
              <a:latin typeface="Franklin Gothic Demi" panose="020B06030201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1200"/>
              </a:spcBef>
            </a:pPr>
            <a:r>
              <a:rPr lang="ko-KR" altLang="en-US" sz="1500" b="1" i="0" cap="all" dirty="0">
                <a:latin typeface="Franklin Gothic Demi" panose="020B06030201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전화번호 </a:t>
            </a:r>
            <a:r>
              <a:rPr lang="en-US" altLang="ko-KR" sz="1500" b="1" i="0" cap="all" dirty="0">
                <a:latin typeface="Franklin Gothic Demi" panose="020B06030201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ko-KR" altLang="en-US" sz="1500" b="1" i="0" cap="all" dirty="0">
                <a:latin typeface="Franklin Gothic Demi" panose="020B06030201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500" b="1" i="0" cap="all" dirty="0">
                <a:effectLst/>
                <a:latin typeface="Franklin Gothic Demi" panose="020B06030201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010-8600-4546</a:t>
            </a:r>
            <a:endParaRPr lang="en-US" altLang="ko-KR" sz="1500" b="1" i="0" cap="all" dirty="0">
              <a:latin typeface="Franklin Gothic Demi" panose="020B06030201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1200"/>
              </a:spcBef>
            </a:pPr>
            <a:r>
              <a:rPr lang="ko-KR" altLang="en-US" sz="1500" b="1" i="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이메일 </a:t>
            </a:r>
            <a:r>
              <a:rPr lang="en-GB" altLang="ko-Kore-KR" sz="1500" b="1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: </a:t>
            </a:r>
            <a:r>
              <a:rPr lang="en-US" altLang="ko-Kore-KR" sz="150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whdnjstjr10@hs.ac.kr</a:t>
            </a:r>
            <a:endParaRPr lang="ko-Kore-KR" altLang="ko-Kore-KR" sz="1500" i="0" dirty="0">
              <a:effectLst/>
              <a:latin typeface="Rockwell" panose="02060603020205020403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91237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AF72F-BC18-6431-7BAF-F50BDE3A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8660"/>
          </a:xfrm>
        </p:spPr>
        <p:txBody>
          <a:bodyPr/>
          <a:lstStyle/>
          <a:p>
            <a:pPr algn="ctr"/>
            <a:r>
              <a:rPr kumimoji="1" lang="ko-Kore-KR" altLang="en-US" dirty="0"/>
              <a:t>개발기간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F85633-92F7-CD34-2504-667166E05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0190"/>
            <a:ext cx="9601200" cy="4347210"/>
          </a:xfrm>
        </p:spPr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022/12/07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12/08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ko-KR" altLang="en-US" i="0" dirty="0"/>
              <a:t> 개발 주제 및 내용 아이디어 회의</a:t>
            </a:r>
            <a:endParaRPr kumimoji="1" lang="en-US" altLang="ko-KR" i="0" dirty="0"/>
          </a:p>
          <a:p>
            <a:r>
              <a:rPr kumimoji="1" lang="en-US" altLang="ko-Kore-KR" dirty="0"/>
              <a:t>2</a:t>
            </a:r>
            <a:r>
              <a:rPr kumimoji="1" lang="en-US" altLang="ko-KR" dirty="0"/>
              <a:t>022/12/09</a:t>
            </a:r>
          </a:p>
          <a:p>
            <a:pPr lvl="1"/>
            <a:r>
              <a:rPr kumimoji="1" lang="ko-KR" altLang="en-US" i="0" dirty="0"/>
              <a:t>개발 제안서 작성 및 관련 내용 스터디</a:t>
            </a:r>
            <a:endParaRPr kumimoji="1" lang="en-US" altLang="ko-KR" i="0" dirty="0"/>
          </a:p>
          <a:p>
            <a:r>
              <a:rPr kumimoji="1" lang="en-US" altLang="ko-Kore-KR" dirty="0"/>
              <a:t>2</a:t>
            </a:r>
            <a:r>
              <a:rPr kumimoji="1" lang="en-US" altLang="ko-KR" dirty="0"/>
              <a:t>022/12/10~12</a:t>
            </a:r>
          </a:p>
          <a:p>
            <a:pPr lvl="1"/>
            <a:r>
              <a:rPr kumimoji="1" lang="en-US" altLang="ko-KR" i="0" dirty="0"/>
              <a:t>12/10</a:t>
            </a:r>
            <a:r>
              <a:rPr kumimoji="1" lang="ko-KR" altLang="en-US" i="0" dirty="0"/>
              <a:t> </a:t>
            </a:r>
            <a:r>
              <a:rPr kumimoji="1" lang="en-US" altLang="ko-KR" i="0" dirty="0"/>
              <a:t>:</a:t>
            </a:r>
            <a:r>
              <a:rPr kumimoji="1" lang="ko-KR" altLang="en-US" i="0" dirty="0"/>
              <a:t> 현관문 동작감지 기능 개발</a:t>
            </a:r>
            <a:endParaRPr kumimoji="1" lang="en-US" altLang="ko-KR" i="0" dirty="0"/>
          </a:p>
          <a:p>
            <a:pPr lvl="1"/>
            <a:r>
              <a:rPr kumimoji="1" lang="en-US" altLang="ko-KR" i="0" dirty="0"/>
              <a:t>12/11</a:t>
            </a:r>
            <a:r>
              <a:rPr kumimoji="1" lang="ko-KR" altLang="en-US" i="0" dirty="0"/>
              <a:t> </a:t>
            </a:r>
            <a:r>
              <a:rPr kumimoji="1" lang="en-US" altLang="ko-KR" i="0" dirty="0"/>
              <a:t>:</a:t>
            </a:r>
            <a:r>
              <a:rPr kumimoji="1" lang="ko-KR" altLang="en-US" i="0" dirty="0"/>
              <a:t> 가스대책</a:t>
            </a:r>
            <a:r>
              <a:rPr kumimoji="1" lang="en-US" altLang="ko-KR" i="0" dirty="0"/>
              <a:t>,</a:t>
            </a:r>
            <a:r>
              <a:rPr kumimoji="1" lang="ko-KR" altLang="en-US" i="0" dirty="0"/>
              <a:t> 화재대책 기능 개발</a:t>
            </a:r>
            <a:endParaRPr kumimoji="1" lang="en-US" altLang="ko-KR" i="0" dirty="0"/>
          </a:p>
          <a:p>
            <a:pPr lvl="1"/>
            <a:r>
              <a:rPr kumimoji="1" lang="en-US" altLang="ko-KR" i="0" dirty="0"/>
              <a:t>12/12</a:t>
            </a:r>
            <a:r>
              <a:rPr kumimoji="1" lang="ko-KR" altLang="en-US" i="0" dirty="0"/>
              <a:t> </a:t>
            </a:r>
            <a:r>
              <a:rPr kumimoji="1" lang="en-US" altLang="ko-KR" i="0" dirty="0"/>
              <a:t>:</a:t>
            </a:r>
            <a:r>
              <a:rPr kumimoji="1" lang="ko-KR" altLang="en-US" i="0" dirty="0"/>
              <a:t> </a:t>
            </a:r>
            <a:r>
              <a:rPr kumimoji="1" lang="ko-KR" altLang="en-US" i="0" dirty="0" err="1"/>
              <a:t>인덕션</a:t>
            </a:r>
            <a:r>
              <a:rPr kumimoji="1" lang="ko-KR" altLang="en-US" i="0" dirty="0"/>
              <a:t> 실사용 감지 기능 개발 및 기존 기능 </a:t>
            </a:r>
            <a:r>
              <a:rPr kumimoji="1" lang="en-GB" altLang="ko-KR" i="0" dirty="0"/>
              <a:t>upgrade</a:t>
            </a:r>
          </a:p>
          <a:p>
            <a:pPr lvl="1"/>
            <a:endParaRPr kumimoji="1" lang="en-GB" altLang="ko-KR" i="0" dirty="0"/>
          </a:p>
          <a:p>
            <a:pPr lvl="1"/>
            <a:endParaRPr kumimoji="1" lang="en-GB" altLang="ko-KR" i="0" dirty="0"/>
          </a:p>
          <a:p>
            <a:pPr lvl="1"/>
            <a:r>
              <a:rPr kumimoji="1" lang="ko-KR" altLang="en-US" i="0" dirty="0"/>
              <a:t>총 개발기간 </a:t>
            </a:r>
            <a:r>
              <a:rPr kumimoji="1" lang="en-US" altLang="ko-KR" i="0" dirty="0"/>
              <a:t>:</a:t>
            </a:r>
            <a:r>
              <a:rPr kumimoji="1" lang="ko-KR" altLang="en-US" i="0" dirty="0"/>
              <a:t> </a:t>
            </a:r>
            <a:r>
              <a:rPr kumimoji="1" lang="en-US" altLang="ko-KR" i="0" dirty="0"/>
              <a:t>6</a:t>
            </a:r>
            <a:r>
              <a:rPr kumimoji="1" lang="ko-KR" altLang="en-US" i="0" dirty="0"/>
              <a:t>일</a:t>
            </a:r>
            <a:endParaRPr kumimoji="1" lang="en-US" altLang="ko-KR" i="0" dirty="0"/>
          </a:p>
        </p:txBody>
      </p:sp>
    </p:spTree>
    <p:extLst>
      <p:ext uri="{BB962C8B-B14F-4D97-AF65-F5344CB8AC3E}">
        <p14:creationId xmlns:p14="http://schemas.microsoft.com/office/powerpoint/2010/main" val="1027514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75D3F-1065-B087-2147-373137EF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0090"/>
          </a:xfrm>
        </p:spPr>
        <p:txBody>
          <a:bodyPr/>
          <a:lstStyle/>
          <a:p>
            <a:pPr algn="ctr"/>
            <a:r>
              <a:rPr kumimoji="1" lang="ko-Kore-KR" altLang="en-US" dirty="0"/>
              <a:t>평가</a:t>
            </a:r>
            <a:r>
              <a:rPr kumimoji="1" lang="ko-KR" altLang="en-US" dirty="0"/>
              <a:t> 기준표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62E632-2810-9609-CFF2-B89201F54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05890"/>
            <a:ext cx="9601200" cy="4461510"/>
          </a:xfrm>
        </p:spPr>
        <p:txBody>
          <a:bodyPr>
            <a:normAutofit/>
          </a:bodyPr>
          <a:lstStyle/>
          <a:p>
            <a:pPr marL="342900" lvl="0" indent="-342900">
              <a:buFont typeface="Wingdings" pitchFamily="2" charset="2"/>
              <a:buChar char=""/>
            </a:pPr>
            <a:r>
              <a:rPr lang="ko-KR" altLang="ko-Kore-KR" sz="14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상기된 기능의 구현</a:t>
            </a:r>
            <a:r>
              <a:rPr lang="ko-Kore-KR" altLang="en-US" sz="14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완료율</a:t>
            </a:r>
            <a:r>
              <a:rPr lang="ko-KR" altLang="en-US" sz="14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ore-KR" sz="14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: 60%</a:t>
            </a:r>
            <a:endParaRPr lang="ko-Kore-KR" altLang="ko-Kore-KR" sz="1400" dirty="0">
              <a:effectLst/>
              <a:latin typeface="Rockwell" panose="02060603020205020403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"/>
            </a:pPr>
            <a:r>
              <a:rPr lang="ko-KR" altLang="ko-Kore-KR" sz="14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각 기능당 </a:t>
            </a:r>
            <a:r>
              <a:rPr lang="en-US" altLang="ko-Kore-KR" sz="14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15%</a:t>
            </a:r>
            <a:r>
              <a:rPr lang="ko-KR" altLang="en-US" sz="14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14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총 </a:t>
            </a:r>
            <a:r>
              <a:rPr lang="en-US" altLang="ko-KR" sz="14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14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개의 기능</a:t>
            </a:r>
            <a:r>
              <a:rPr lang="en-US" altLang="ko-KR" sz="14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ore-KR" altLang="ko-Kore-KR" sz="1400" dirty="0">
              <a:effectLst/>
              <a:latin typeface="Rockwell" panose="02060603020205020403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itchFamily="2" charset="2"/>
              <a:buChar char=""/>
            </a:pPr>
            <a:r>
              <a:rPr lang="ko-KR" altLang="ko-Kore-KR" sz="14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구현된 기능의 완성도</a:t>
            </a:r>
            <a:r>
              <a:rPr lang="en-US" altLang="ko-Kore-KR" sz="14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: 40%</a:t>
            </a:r>
            <a:endParaRPr lang="ko-Kore-KR" altLang="ko-Kore-KR" sz="1400" dirty="0">
              <a:effectLst/>
              <a:latin typeface="Rockwell" panose="02060603020205020403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"/>
            </a:pPr>
            <a:r>
              <a:rPr lang="ko-KR" altLang="ko-Kore-KR" sz="15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현관문 동작 감지 기능 </a:t>
            </a:r>
            <a:r>
              <a:rPr lang="en-US" altLang="ko-Kore-KR" sz="15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: 10%</a:t>
            </a:r>
            <a:endParaRPr lang="ko-Kore-KR" altLang="ko-Kore-KR" sz="1500" dirty="0">
              <a:effectLst/>
              <a:latin typeface="Rockwell" panose="02060603020205020403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143000" lvl="2" indent="-228600">
              <a:buFont typeface="Wingdings" pitchFamily="2" charset="2"/>
              <a:buChar char=""/>
            </a:pPr>
            <a:r>
              <a:rPr lang="ko-KR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동작이 감지되면 </a:t>
            </a:r>
            <a:r>
              <a:rPr lang="en-US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5</a:t>
            </a:r>
            <a:r>
              <a:rPr lang="ko-KR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초간 </a:t>
            </a:r>
            <a:r>
              <a:rPr lang="en-US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Led</a:t>
            </a:r>
            <a:r>
              <a:rPr lang="en-GB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_red</a:t>
            </a:r>
            <a:r>
              <a:rPr lang="ko-KR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가 점등되고 유지된 후 종료되는지 </a:t>
            </a:r>
            <a:r>
              <a:rPr lang="en-GB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: 5%</a:t>
            </a:r>
            <a:endParaRPr lang="ko-Kore-KR" altLang="ko-Kore-KR" sz="1200" dirty="0">
              <a:effectLst/>
              <a:latin typeface="Rockwell" panose="02060603020205020403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143000" lvl="2" indent="-228600">
              <a:buFont typeface="Wingdings" pitchFamily="2" charset="2"/>
              <a:buChar char=""/>
            </a:pPr>
            <a:r>
              <a:rPr lang="ko-KR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해당 과정이 연속적으로 작동 하는지 여부 </a:t>
            </a:r>
            <a:r>
              <a:rPr lang="en-US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: 5%</a:t>
            </a:r>
            <a:endParaRPr lang="ko-Kore-KR" altLang="ko-Kore-KR" sz="1200" dirty="0">
              <a:effectLst/>
              <a:latin typeface="Rockwell" panose="02060603020205020403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"/>
            </a:pPr>
            <a:r>
              <a:rPr lang="ko-KR" altLang="ko-Kore-KR" sz="15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가스 대책 기능 </a:t>
            </a:r>
            <a:r>
              <a:rPr lang="en-GB" altLang="ko-Kore-KR" sz="15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: 10%</a:t>
            </a:r>
            <a:endParaRPr lang="ko-Kore-KR" altLang="ko-Kore-KR" sz="1500" dirty="0">
              <a:effectLst/>
              <a:latin typeface="Rockwell" panose="02060603020205020403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143000" lvl="2" indent="-228600">
              <a:buFont typeface="Wingdings" pitchFamily="2" charset="2"/>
              <a:buChar char=""/>
            </a:pPr>
            <a:r>
              <a:rPr lang="ko-KR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가스가 감지된 이후 가변저항이 </a:t>
            </a:r>
            <a:r>
              <a:rPr lang="en-GB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100 </a:t>
            </a:r>
            <a:r>
              <a:rPr lang="ko-KR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이하일때 </a:t>
            </a:r>
            <a:r>
              <a:rPr lang="ko-KR" altLang="ko-Kore-KR" sz="1200" dirty="0" err="1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부저가</a:t>
            </a:r>
            <a:r>
              <a:rPr lang="ko-KR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계속 울리는지</a:t>
            </a:r>
            <a:r>
              <a:rPr lang="en-GB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: 5%</a:t>
            </a:r>
            <a:endParaRPr lang="ko-Kore-KR" altLang="ko-Kore-KR" sz="1200" dirty="0">
              <a:effectLst/>
              <a:latin typeface="Rockwell" panose="02060603020205020403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143000" lvl="2" indent="-228600">
              <a:buFont typeface="Wingdings" pitchFamily="2" charset="2"/>
              <a:buChar char=""/>
            </a:pPr>
            <a:r>
              <a:rPr lang="ko-KR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가스가 감지된 이후 가변저항이 </a:t>
            </a:r>
            <a:r>
              <a:rPr lang="en-US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100 </a:t>
            </a:r>
            <a:r>
              <a:rPr lang="ko-KR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이상일때 </a:t>
            </a:r>
            <a:r>
              <a:rPr lang="ko-KR" altLang="ko-Kore-KR" sz="1200" dirty="0" err="1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부저가</a:t>
            </a:r>
            <a:r>
              <a:rPr lang="ko-KR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종료되는지 </a:t>
            </a:r>
            <a:r>
              <a:rPr lang="en-US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: 5%</a:t>
            </a:r>
            <a:endParaRPr lang="ko-Kore-KR" altLang="ko-Kore-KR" sz="1200" dirty="0">
              <a:effectLst/>
              <a:latin typeface="Rockwell" panose="02060603020205020403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"/>
            </a:pPr>
            <a:r>
              <a:rPr lang="ko-KR" altLang="ko-Kore-KR" sz="15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화재 대책 기능 </a:t>
            </a:r>
            <a:r>
              <a:rPr lang="en-US" altLang="ko-Kore-KR" sz="15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: 10%</a:t>
            </a:r>
            <a:endParaRPr lang="ko-Kore-KR" altLang="ko-Kore-KR" sz="1500" dirty="0">
              <a:effectLst/>
              <a:latin typeface="Rockwell" panose="02060603020205020403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143000" lvl="2" indent="-228600">
              <a:buFont typeface="Wingdings" pitchFamily="2" charset="2"/>
              <a:buChar char=""/>
            </a:pPr>
            <a:r>
              <a:rPr lang="en-GB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Flame </a:t>
            </a:r>
            <a:r>
              <a:rPr lang="ko-KR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센서가</a:t>
            </a:r>
            <a:r>
              <a:rPr lang="en-US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90 </a:t>
            </a:r>
            <a:r>
              <a:rPr lang="ko-KR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이상일때 실제로 먼저 스텝 모터가 동작하는지 </a:t>
            </a:r>
            <a:r>
              <a:rPr lang="en-US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: 5%</a:t>
            </a:r>
            <a:endParaRPr lang="ko-Kore-KR" altLang="ko-Kore-KR" sz="1200" dirty="0">
              <a:effectLst/>
              <a:latin typeface="Rockwell" panose="02060603020205020403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143000" lvl="2" indent="-228600">
              <a:buFont typeface="Wingdings" pitchFamily="2" charset="2"/>
              <a:buChar char=""/>
            </a:pPr>
            <a:r>
              <a:rPr lang="ko-KR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상기된 바와 같이</a:t>
            </a:r>
            <a:r>
              <a:rPr lang="en-US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180</a:t>
            </a:r>
            <a:r>
              <a:rPr lang="ko-KR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도 시계방향으로 회전하는지 </a:t>
            </a:r>
            <a:r>
              <a:rPr lang="en-US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: 5%</a:t>
            </a:r>
            <a:endParaRPr lang="ko-Kore-KR" altLang="ko-Kore-KR" sz="1200" dirty="0">
              <a:effectLst/>
              <a:latin typeface="Rockwell" panose="02060603020205020403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"/>
            </a:pPr>
            <a:r>
              <a:rPr lang="ko-KR" altLang="ko-Kore-KR" sz="1500" dirty="0" err="1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인덕션</a:t>
            </a:r>
            <a:r>
              <a:rPr lang="ko-KR" altLang="ko-Kore-KR" sz="15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사용 감지 기능 </a:t>
            </a:r>
            <a:r>
              <a:rPr lang="en-US" altLang="ko-Kore-KR" sz="15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: 10%</a:t>
            </a:r>
            <a:endParaRPr lang="ko-Kore-KR" altLang="ko-Kore-KR" sz="1500" dirty="0">
              <a:effectLst/>
              <a:latin typeface="Rockwell" panose="02060603020205020403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143000" lvl="2" indent="-228600">
              <a:buFont typeface="Wingdings" pitchFamily="2" charset="2"/>
              <a:buChar char=""/>
            </a:pPr>
            <a:r>
              <a:rPr lang="ko-KR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인덕션을 켜면 파란</a:t>
            </a:r>
            <a:r>
              <a:rPr lang="en-US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L</a:t>
            </a:r>
            <a:r>
              <a:rPr lang="en-GB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ed</a:t>
            </a:r>
            <a:r>
              <a:rPr lang="ko-KR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가 켜지고 </a:t>
            </a:r>
            <a:r>
              <a:rPr lang="en-GB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ultrasonic </a:t>
            </a:r>
            <a:r>
              <a:rPr lang="ko-KR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센서에</a:t>
            </a:r>
            <a:r>
              <a:rPr lang="en-GB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1</a:t>
            </a:r>
            <a:r>
              <a:rPr lang="ko-KR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미터 미만의 거리가 감지되면 </a:t>
            </a:r>
            <a:r>
              <a:rPr lang="ko-KR" altLang="ko-Kore-KR" sz="1200" dirty="0" err="1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파란등이</a:t>
            </a:r>
            <a:r>
              <a:rPr lang="ko-KR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유지되는지</a:t>
            </a:r>
            <a:r>
              <a:rPr lang="en-US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: 5%</a:t>
            </a:r>
            <a:endParaRPr lang="ko-Kore-KR" altLang="ko-Kore-KR" sz="1200" dirty="0">
              <a:effectLst/>
              <a:latin typeface="Rockwell" panose="02060603020205020403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143000" lvl="2" indent="-228600">
              <a:buFont typeface="Wingdings" pitchFamily="2" charset="2"/>
              <a:buChar char=""/>
            </a:pPr>
            <a:r>
              <a:rPr lang="en-US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u</a:t>
            </a:r>
            <a:r>
              <a:rPr lang="en-GB" altLang="ko-Kore-KR" sz="1200" dirty="0" err="1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ltrasonic</a:t>
            </a:r>
            <a:r>
              <a:rPr lang="ko-KR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센서에 </a:t>
            </a:r>
            <a:r>
              <a:rPr lang="en-GB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1m </a:t>
            </a:r>
            <a:r>
              <a:rPr lang="ko-KR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이상의 거리가 감지되면 파란 등이 꺼지는지</a:t>
            </a:r>
            <a:r>
              <a:rPr lang="en-GB" altLang="ko-Kore-KR" sz="1200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: 5% </a:t>
            </a:r>
            <a:endParaRPr lang="ko-Kore-KR" altLang="ko-Kore-KR" sz="1200" dirty="0">
              <a:effectLst/>
              <a:latin typeface="Rockwell" panose="02060603020205020403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01931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66111-4BA1-9CC6-5586-AED80531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7240"/>
          </a:xfrm>
        </p:spPr>
        <p:txBody>
          <a:bodyPr/>
          <a:lstStyle/>
          <a:p>
            <a:pPr algn="ctr"/>
            <a:r>
              <a:rPr kumimoji="1" lang="ko-KR" altLang="en-US" dirty="0"/>
              <a:t>현관문 동작감지 기능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353D0-C3DC-0FE6-0EA2-85A7B82A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3040"/>
            <a:ext cx="9601200" cy="4404360"/>
          </a:xfrm>
        </p:spPr>
        <p:txBody>
          <a:bodyPr>
            <a:normAutofit/>
          </a:bodyPr>
          <a:lstStyle/>
          <a:p>
            <a:endParaRPr kumimoji="1" lang="en-US" altLang="ko-Kore-KR" dirty="0"/>
          </a:p>
          <a:p>
            <a:r>
              <a:rPr kumimoji="1" lang="ko-Kore-KR" altLang="en-US" dirty="0"/>
              <a:t>사용</a:t>
            </a:r>
            <a:r>
              <a:rPr kumimoji="1" lang="ko-KR" altLang="en-US" dirty="0"/>
              <a:t> 센서 및 </a:t>
            </a:r>
            <a:r>
              <a:rPr kumimoji="1" lang="ko-KR" altLang="en-US" dirty="0" err="1"/>
              <a:t>액츄에이터</a:t>
            </a:r>
            <a:endParaRPr kumimoji="1" lang="en-US" altLang="ko-KR" dirty="0"/>
          </a:p>
          <a:p>
            <a:pPr lvl="1"/>
            <a:r>
              <a:rPr kumimoji="1" lang="en-US" altLang="ko-KR" i="0" dirty="0"/>
              <a:t>PIR</a:t>
            </a:r>
            <a:r>
              <a:rPr kumimoji="1" lang="ko-KR" altLang="en-US" i="0" dirty="0"/>
              <a:t> 센서</a:t>
            </a:r>
            <a:endParaRPr kumimoji="1" lang="en-US" altLang="ko-KR" i="0" dirty="0"/>
          </a:p>
          <a:p>
            <a:pPr lvl="1"/>
            <a:r>
              <a:rPr kumimoji="1" lang="en-GB" altLang="ko-Kore-KR" i="0" dirty="0"/>
              <a:t>LED</a:t>
            </a:r>
            <a:endParaRPr kumimoji="1" lang="en-US" altLang="ko-KR" i="0" dirty="0"/>
          </a:p>
          <a:p>
            <a:r>
              <a:rPr kumimoji="1" lang="ko-KR" altLang="en-US" dirty="0"/>
              <a:t> 입력 및 출력</a:t>
            </a:r>
            <a:endParaRPr kumimoji="1" lang="en-GB" altLang="ko-KR" dirty="0"/>
          </a:p>
          <a:p>
            <a:pPr lvl="1"/>
            <a:r>
              <a:rPr kumimoji="1" lang="en-US" altLang="ko-KR" i="0" dirty="0"/>
              <a:t>PIR </a:t>
            </a:r>
            <a:r>
              <a:rPr kumimoji="1" lang="ko-KR" altLang="en-US" i="0" dirty="0"/>
              <a:t>센서가 감지한 거리 값</a:t>
            </a:r>
            <a:endParaRPr kumimoji="1" lang="en-US" altLang="ko-KR" i="0" dirty="0"/>
          </a:p>
          <a:p>
            <a:pPr lvl="1"/>
            <a:r>
              <a:rPr kumimoji="1" lang="ko-KR" altLang="en-US" i="0" dirty="0"/>
              <a:t>클라우드 서버로 전달 된 </a:t>
            </a:r>
            <a:r>
              <a:rPr kumimoji="1" lang="ko-KR" altLang="en-US" i="0" dirty="0" err="1"/>
              <a:t>거리값의</a:t>
            </a:r>
            <a:r>
              <a:rPr kumimoji="1" lang="ko-KR" altLang="en-US" i="0" dirty="0"/>
              <a:t> 변화율</a:t>
            </a:r>
            <a:endParaRPr kumimoji="1" lang="en-US" altLang="ko-KR" i="0" dirty="0"/>
          </a:p>
          <a:p>
            <a:pPr lvl="1"/>
            <a:r>
              <a:rPr kumimoji="1" lang="en-US" altLang="ko-KR" i="0" dirty="0"/>
              <a:t>LED</a:t>
            </a:r>
            <a:r>
              <a:rPr kumimoji="1" lang="ko-KR" altLang="en-US" i="0" dirty="0"/>
              <a:t> </a:t>
            </a:r>
            <a:r>
              <a:rPr kumimoji="1" lang="en-GB" altLang="ko-KR" i="0" dirty="0"/>
              <a:t>RED</a:t>
            </a:r>
            <a:endParaRPr kumimoji="1" lang="en-US" altLang="ko-KR" i="0" dirty="0"/>
          </a:p>
          <a:p>
            <a:pPr lvl="1"/>
            <a:endParaRPr kumimoji="1" lang="en-US" altLang="ko-Kore-KR" i="0" dirty="0"/>
          </a:p>
          <a:p>
            <a:pPr marL="530352" lvl="1" indent="0">
              <a:buNone/>
            </a:pPr>
            <a:endParaRPr kumimoji="1" lang="en-US" altLang="ko-KR" i="0" dirty="0"/>
          </a:p>
        </p:txBody>
      </p:sp>
    </p:spTree>
    <p:extLst>
      <p:ext uri="{BB962C8B-B14F-4D97-AF65-F5344CB8AC3E}">
        <p14:creationId xmlns:p14="http://schemas.microsoft.com/office/powerpoint/2010/main" val="2876717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AD21F-F218-B182-9A4B-7AD3EC28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40080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ko-KR" altLang="en-US" dirty="0"/>
              <a:t>현관문 동작감지 기능</a:t>
            </a:r>
            <a:r>
              <a:rPr kumimoji="1" lang="en-US" altLang="ko-KR" dirty="0"/>
              <a:t>(</a:t>
            </a:r>
            <a:r>
              <a:rPr kumimoji="1" lang="ko-KR" altLang="en-US" dirty="0"/>
              <a:t>계속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F5AB67-5713-83E6-32EB-FC94EEA9C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05890"/>
            <a:ext cx="9601200" cy="4461510"/>
          </a:xfrm>
        </p:spPr>
        <p:txBody>
          <a:bodyPr/>
          <a:lstStyle/>
          <a:p>
            <a:r>
              <a:rPr kumimoji="1" lang="ko-KR" altLang="en-US" dirty="0"/>
              <a:t>동작 내용</a:t>
            </a:r>
            <a:endParaRPr kumimoji="1" lang="en-US" altLang="ko-KR" dirty="0"/>
          </a:p>
          <a:p>
            <a:pPr lvl="1"/>
            <a:r>
              <a:rPr lang="en-GB" altLang="ko-Kore-KR" sz="180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PIR sensor</a:t>
            </a:r>
            <a:r>
              <a:rPr lang="ko-KR" altLang="ko-Kore-KR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에 동작이 감지되면 전등</a:t>
            </a:r>
            <a:r>
              <a:rPr lang="en-GB" altLang="ko-Kore-KR" sz="180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(led)</a:t>
            </a:r>
            <a:r>
              <a:rPr lang="ko-KR" altLang="ko-Kore-KR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 하나 켜지고 </a:t>
            </a:r>
            <a:r>
              <a:rPr lang="en-GB" altLang="ko-Kore-KR" sz="180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ko-KR" altLang="ko-Kore-KR" sz="1800" i="0" dirty="0">
                <a:effectLst/>
                <a:latin typeface="Rockwell" panose="02060603020205020403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초 후에 꺼진다</a:t>
            </a:r>
            <a:r>
              <a:rPr lang="en-GB" altLang="ko-Kore-KR" sz="1800" i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lvl="1"/>
            <a:endParaRPr kumimoji="1" lang="en-US" altLang="ko-Kore-KR" i="0" dirty="0"/>
          </a:p>
          <a:p>
            <a:r>
              <a:rPr kumimoji="1" lang="ko-Kore-KR" altLang="en-US" dirty="0"/>
              <a:t>동작</a:t>
            </a:r>
            <a:r>
              <a:rPr kumimoji="1" lang="ko-KR" altLang="en-US" dirty="0"/>
              <a:t> 과정</a:t>
            </a:r>
            <a:endParaRPr kumimoji="1" lang="en-US" altLang="ko-KR" dirty="0"/>
          </a:p>
          <a:p>
            <a:pPr lvl="1"/>
            <a:r>
              <a:rPr kumimoji="1" lang="ko-KR" altLang="en-US" sz="1800" i="0" dirty="0">
                <a:latin typeface="Batang" panose="02030600000101010101" pitchFamily="18" charset="-127"/>
                <a:ea typeface="Batang" panose="02030600000101010101" pitchFamily="18" charset="-127"/>
              </a:rPr>
              <a:t>변화율이 </a:t>
            </a:r>
            <a:r>
              <a:rPr kumimoji="1" lang="en-US" altLang="ko-KR" sz="1800" i="0" dirty="0">
                <a:latin typeface="Batang" panose="02030600000101010101" pitchFamily="18" charset="-127"/>
                <a:ea typeface="Batang" panose="02030600000101010101" pitchFamily="18" charset="-127"/>
              </a:rPr>
              <a:t>0</a:t>
            </a:r>
            <a:r>
              <a:rPr kumimoji="1" lang="ko-KR" altLang="en-US" sz="1800" i="0" dirty="0">
                <a:latin typeface="Batang" panose="02030600000101010101" pitchFamily="18" charset="-127"/>
                <a:ea typeface="Batang" panose="02030600000101010101" pitchFamily="18" charset="-127"/>
              </a:rPr>
              <a:t>이 아니라면 </a:t>
            </a:r>
            <a:r>
              <a:rPr kumimoji="1" lang="en-GB" altLang="ko-Kore-KR" sz="1800" i="0" dirty="0">
                <a:latin typeface="Batang" panose="02030600000101010101" pitchFamily="18" charset="-127"/>
                <a:ea typeface="Batang" panose="02030600000101010101" pitchFamily="18" charset="-127"/>
              </a:rPr>
              <a:t>PIR </a:t>
            </a:r>
            <a:r>
              <a:rPr kumimoji="1" lang="ko-KR" altLang="en-US" sz="1800" i="0" dirty="0">
                <a:latin typeface="Batang" panose="02030600000101010101" pitchFamily="18" charset="-127"/>
                <a:ea typeface="Batang" panose="02030600000101010101" pitchFamily="18" charset="-127"/>
              </a:rPr>
              <a:t>센서가 감지하는 </a:t>
            </a:r>
            <a:r>
              <a:rPr kumimoji="1" lang="ko-KR" altLang="en-US" sz="1800" i="0" dirty="0" err="1">
                <a:latin typeface="Batang" panose="02030600000101010101" pitchFamily="18" charset="-127"/>
                <a:ea typeface="Batang" panose="02030600000101010101" pitchFamily="18" charset="-127"/>
              </a:rPr>
              <a:t>거리량을</a:t>
            </a:r>
            <a:r>
              <a:rPr kumimoji="1" lang="ko-KR" altLang="en-US" sz="1800" i="0" dirty="0">
                <a:latin typeface="Batang" panose="02030600000101010101" pitchFamily="18" charset="-127"/>
                <a:ea typeface="Batang" panose="02030600000101010101" pitchFamily="18" charset="-127"/>
              </a:rPr>
              <a:t> 클라우드 서버에서 </a:t>
            </a:r>
            <a:r>
              <a:rPr kumimoji="1" lang="en-GB" altLang="ko-KR" sz="1800" i="0" dirty="0" err="1">
                <a:latin typeface="Batang" panose="02030600000101010101" pitchFamily="18" charset="-127"/>
                <a:ea typeface="Batang" panose="02030600000101010101" pitchFamily="18" charset="-127"/>
              </a:rPr>
              <a:t>pson</a:t>
            </a:r>
            <a:r>
              <a:rPr kumimoji="1" lang="en-GB" altLang="ko-KR" sz="1800" i="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ko-KR" altLang="en-US" sz="1800" i="0" dirty="0">
                <a:latin typeface="Batang" panose="02030600000101010101" pitchFamily="18" charset="-127"/>
                <a:ea typeface="Batang" panose="02030600000101010101" pitchFamily="18" charset="-127"/>
              </a:rPr>
              <a:t>객체로 전달 받으면 서버의 </a:t>
            </a:r>
            <a:r>
              <a:rPr kumimoji="1" lang="ko-KR" altLang="en-US" sz="1800" i="0" dirty="0" err="1">
                <a:latin typeface="Batang" panose="02030600000101010101" pitchFamily="18" charset="-127"/>
                <a:ea typeface="Batang" panose="02030600000101010101" pitchFamily="18" charset="-127"/>
              </a:rPr>
              <a:t>대쉬보드는</a:t>
            </a:r>
            <a:r>
              <a:rPr kumimoji="1" lang="ko-KR" altLang="en-US" sz="1800" i="0" dirty="0">
                <a:latin typeface="Batang" panose="02030600000101010101" pitchFamily="18" charset="-127"/>
                <a:ea typeface="Batang" panose="02030600000101010101" pitchFamily="18" charset="-127"/>
              </a:rPr>
              <a:t> 이전 </a:t>
            </a:r>
            <a:r>
              <a:rPr kumimoji="1" lang="ko-KR" altLang="en-US" sz="1800" i="0" dirty="0" err="1">
                <a:latin typeface="Batang" panose="02030600000101010101" pitchFamily="18" charset="-127"/>
                <a:ea typeface="Batang" panose="02030600000101010101" pitchFamily="18" charset="-127"/>
              </a:rPr>
              <a:t>거리량과의</a:t>
            </a:r>
            <a:r>
              <a:rPr kumimoji="1" lang="ko-KR" altLang="en-US" sz="1800" i="0" dirty="0">
                <a:latin typeface="Batang" panose="02030600000101010101" pitchFamily="18" charset="-127"/>
                <a:ea typeface="Batang" panose="02030600000101010101" pitchFamily="18" charset="-127"/>
              </a:rPr>
              <a:t> 변화율을 계산해 </a:t>
            </a:r>
            <a:r>
              <a:rPr kumimoji="1" lang="ko-KR" altLang="en-US" sz="1800" i="0" dirty="0" err="1">
                <a:latin typeface="Batang" panose="02030600000101010101" pitchFamily="18" charset="-127"/>
                <a:ea typeface="Batang" panose="02030600000101010101" pitchFamily="18" charset="-127"/>
              </a:rPr>
              <a:t>대쉬보드에</a:t>
            </a:r>
            <a:r>
              <a:rPr kumimoji="1" lang="ko-KR" altLang="en-US" sz="1800" i="0" dirty="0">
                <a:latin typeface="Batang" panose="02030600000101010101" pitchFamily="18" charset="-127"/>
                <a:ea typeface="Batang" panose="02030600000101010101" pitchFamily="18" charset="-127"/>
              </a:rPr>
              <a:t> 타임 시리즈 차트로 표현하고 거리의 </a:t>
            </a:r>
            <a:r>
              <a:rPr kumimoji="1" lang="en-US" altLang="ko-KR" sz="1800" i="0" dirty="0">
                <a:latin typeface="Batang" panose="02030600000101010101" pitchFamily="18" charset="-127"/>
                <a:ea typeface="Batang" panose="02030600000101010101" pitchFamily="18" charset="-127"/>
              </a:rPr>
              <a:t>led</a:t>
            </a:r>
            <a:r>
              <a:rPr kumimoji="1" lang="ko-KR" altLang="en-US" sz="1800" i="0" dirty="0">
                <a:latin typeface="Batang" panose="02030600000101010101" pitchFamily="18" charset="-127"/>
                <a:ea typeface="Batang" panose="02030600000101010101" pitchFamily="18" charset="-127"/>
              </a:rPr>
              <a:t>가 켜지게 되고 </a:t>
            </a:r>
            <a:r>
              <a:rPr kumimoji="1" lang="en-US" altLang="ko-KR" sz="1800" i="0" dirty="0">
                <a:latin typeface="Batang" panose="02030600000101010101" pitchFamily="18" charset="-127"/>
                <a:ea typeface="Batang" panose="02030600000101010101" pitchFamily="18" charset="-127"/>
              </a:rPr>
              <a:t>5</a:t>
            </a:r>
            <a:r>
              <a:rPr kumimoji="1" lang="ko-KR" altLang="en-US" sz="1800" i="0" dirty="0">
                <a:latin typeface="Batang" panose="02030600000101010101" pitchFamily="18" charset="-127"/>
                <a:ea typeface="Batang" panose="02030600000101010101" pitchFamily="18" charset="-127"/>
              </a:rPr>
              <a:t>초간 유지된다</a:t>
            </a:r>
            <a:r>
              <a:rPr kumimoji="1" lang="en-US" altLang="ko-KR" sz="1800" i="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r>
              <a:rPr kumimoji="1" lang="ko-KR" altLang="en-US" dirty="0"/>
              <a:t>평가기준 </a:t>
            </a:r>
            <a:endParaRPr kumimoji="1" lang="en-US" altLang="ko-KR" sz="1800" dirty="0"/>
          </a:p>
          <a:p>
            <a:pPr marL="1143000" lvl="2" indent="-228600">
              <a:buFont typeface="Wingdings" pitchFamily="2" charset="2"/>
              <a:buChar char=""/>
            </a:pPr>
            <a:r>
              <a:rPr lang="ko-KR" altLang="ko-Kore-KR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동작이 감지되면 </a:t>
            </a:r>
            <a:r>
              <a:rPr lang="en-US" altLang="ko-Kore-KR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5</a:t>
            </a:r>
            <a:r>
              <a:rPr lang="ko-KR" altLang="ko-Kore-KR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초간 </a:t>
            </a:r>
            <a:r>
              <a:rPr lang="en-US" altLang="ko-Kore-KR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Led</a:t>
            </a:r>
            <a:r>
              <a:rPr lang="en-GB" altLang="ko-Kore-KR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_red</a:t>
            </a:r>
            <a:r>
              <a:rPr lang="ko-KR" altLang="ko-Kore-KR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가 점등되고 유지된 후 종료되는지</a:t>
            </a:r>
            <a:endParaRPr lang="ko-Kore-KR" altLang="ko-Kore-KR" dirty="0">
              <a:effectLst/>
              <a:latin typeface="Rockwell" panose="02060603020205020403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1143000" lvl="2" indent="-228600">
              <a:buFont typeface="Wingdings" pitchFamily="2" charset="2"/>
              <a:buChar char=""/>
            </a:pPr>
            <a:r>
              <a:rPr lang="ko-KR" altLang="ko-Kore-KR" dirty="0">
                <a:effectLst/>
                <a:latin typeface="Rockwell" panose="02060603020205020403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해당 과정이 연속적으로 작동 하는지</a:t>
            </a:r>
            <a:endParaRPr kumimoji="1"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90010-4232-1D72-639D-FD674EE7CFED}"/>
              </a:ext>
            </a:extLst>
          </p:cNvPr>
          <p:cNvSpPr txBox="1"/>
          <p:nvPr/>
        </p:nvSpPr>
        <p:spPr>
          <a:xfrm>
            <a:off x="1219200" y="1817370"/>
            <a:ext cx="1031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37202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6D2DA95-AB58-86A3-A897-5A70595DC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50" y="4531058"/>
            <a:ext cx="4913384" cy="1683474"/>
          </a:xfrm>
        </p:spPr>
        <p:txBody>
          <a:bodyPr>
            <a:normAutofit/>
          </a:bodyPr>
          <a:lstStyle/>
          <a:p>
            <a:r>
              <a:rPr kumimoji="1" lang="ko-Kore-KR" altLang="en-US" dirty="0"/>
              <a:t>현관문</a:t>
            </a:r>
            <a:r>
              <a:rPr kumimoji="1" lang="ko-KR" altLang="en-US" dirty="0"/>
              <a:t> 동작감지 기능</a:t>
            </a:r>
            <a:r>
              <a:rPr kumimoji="1" lang="en-US" altLang="ko-KR" dirty="0"/>
              <a:t>(</a:t>
            </a:r>
            <a:r>
              <a:rPr kumimoji="1" lang="ko-KR" altLang="en-US" dirty="0"/>
              <a:t>사진</a:t>
            </a:r>
            <a:r>
              <a:rPr kumimoji="1" lang="en-US" altLang="ko-KR" dirty="0"/>
              <a:t>)</a:t>
            </a:r>
            <a:endParaRPr kumimoji="1" lang="ko-Kore-KR" altLang="en-US"/>
          </a:p>
        </p:txBody>
      </p:sp>
      <p:pic>
        <p:nvPicPr>
          <p:cNvPr id="7" name="그림 6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5A25868D-4359-0161-0692-433B2E6A4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15" r="34516" b="2"/>
          <a:stretch/>
        </p:blipFill>
        <p:spPr>
          <a:xfrm rot="5400000">
            <a:off x="1158809" y="-1158808"/>
            <a:ext cx="3732663" cy="6050279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D992FE7-F50B-C6EE-CEE5-7AAE6FD97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6" r="5462" b="-1"/>
          <a:stretch/>
        </p:blipFill>
        <p:spPr>
          <a:xfrm>
            <a:off x="6138672" y="10"/>
            <a:ext cx="6050280" cy="3732653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030294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9907008-E3F2-CE95-B0C5-F6665524F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810" y="4531059"/>
            <a:ext cx="4718989" cy="1683474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동작이 감지되면</a:t>
            </a:r>
            <a:r>
              <a:rPr lang="en-US" altLang="ko-KR" sz="1800" dirty="0"/>
              <a:t>(</a:t>
            </a:r>
            <a:r>
              <a:rPr lang="ko-KR" altLang="en-US" sz="1800" dirty="0"/>
              <a:t>우측사진</a:t>
            </a:r>
            <a:r>
              <a:rPr lang="en-US" altLang="ko-KR" sz="1800" dirty="0"/>
              <a:t>)</a:t>
            </a:r>
            <a:r>
              <a:rPr lang="ko-KR" altLang="en-US" sz="1800" dirty="0"/>
              <a:t>  </a:t>
            </a:r>
            <a:r>
              <a:rPr lang="ko-KR" altLang="en-US" sz="1800" dirty="0" err="1"/>
              <a:t>대쉬보드상에</a:t>
            </a:r>
            <a:r>
              <a:rPr lang="ko-KR" altLang="en-US" sz="1800" dirty="0"/>
              <a:t> 변화율이 감지되고</a:t>
            </a:r>
            <a:endParaRPr lang="en-US" altLang="ko-KR" sz="1800" dirty="0"/>
          </a:p>
          <a:p>
            <a:r>
              <a:rPr lang="ko-KR" altLang="en-US" sz="1800" dirty="0"/>
              <a:t>클라우드 상에서 변화율이 감지되면 </a:t>
            </a:r>
            <a:r>
              <a:rPr lang="en-US" altLang="ko-KR" sz="1800" dirty="0"/>
              <a:t>LED</a:t>
            </a:r>
            <a:r>
              <a:rPr lang="ko-KR" altLang="en-US" sz="1800" dirty="0"/>
              <a:t> 등이 켜진다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sz="18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85077934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자르기</Template>
  <TotalTime>197</TotalTime>
  <Words>920</Words>
  <Application>Microsoft Macintosh PowerPoint</Application>
  <PresentationFormat>와이드스크린</PresentationFormat>
  <Paragraphs>142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Batang</vt:lpstr>
      <vt:lpstr>맑은 고딕</vt:lpstr>
      <vt:lpstr>NBG</vt:lpstr>
      <vt:lpstr>Franklin Gothic Book</vt:lpstr>
      <vt:lpstr>Franklin Gothic Demi</vt:lpstr>
      <vt:lpstr>Rockwell</vt:lpstr>
      <vt:lpstr>Wingdings</vt:lpstr>
      <vt:lpstr>자르기</vt:lpstr>
      <vt:lpstr>Iot 네트워크 프로그래밍 개발 결과 보고서</vt:lpstr>
      <vt:lpstr>결과보고서 구성 목차</vt:lpstr>
      <vt:lpstr>제목 </vt:lpstr>
      <vt:lpstr>개발자</vt:lpstr>
      <vt:lpstr>개발기간</vt:lpstr>
      <vt:lpstr>평가 기준표</vt:lpstr>
      <vt:lpstr>현관문 동작감지 기능</vt:lpstr>
      <vt:lpstr>현관문 동작감지 기능(계속)</vt:lpstr>
      <vt:lpstr>현관문 동작감지 기능(사진)</vt:lpstr>
      <vt:lpstr>가스대책기능</vt:lpstr>
      <vt:lpstr>가스대책기능(계속)</vt:lpstr>
      <vt:lpstr>가스대책기능 (사진)</vt:lpstr>
      <vt:lpstr>화재대책기능</vt:lpstr>
      <vt:lpstr>화재대책기능(계속)</vt:lpstr>
      <vt:lpstr>화재대책기능(사진)</vt:lpstr>
      <vt:lpstr>인덕션 사용 감지 기능</vt:lpstr>
      <vt:lpstr>인덕션 사용 감지기능(계속)</vt:lpstr>
      <vt:lpstr>인덕션 사용 감지기능(사진)</vt:lpstr>
      <vt:lpstr>추후 개발 내용 및 소감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네트워크 프로그래밍 개발 결과 보고서</dc:title>
  <dc:creator>정영희(컴퓨터공학부)</dc:creator>
  <cp:lastModifiedBy>정영희(컴퓨터공학부)</cp:lastModifiedBy>
  <cp:revision>10</cp:revision>
  <dcterms:created xsi:type="dcterms:W3CDTF">2022-12-20T05:10:47Z</dcterms:created>
  <dcterms:modified xsi:type="dcterms:W3CDTF">2023-11-06T06:09:18Z</dcterms:modified>
</cp:coreProperties>
</file>